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sldIdLst>
    <p:sldId id="257" r:id="rId5"/>
  </p:sldIdLst>
  <p:sldSz cx="38404800" cy="29260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912B793-2143-E72F-52D6-358D970AB88F}" name="Noah Marosok" initials="NM" userId="S::nmarosok5641@sdsu.edu::c36bc782-9b0c-473d-be18-dd67dc5d3dbd" providerId="AD"/>
  <p188:author id="{5F71E39F-07C5-9EA2-221F-20820020EE3D}" name="Blake Pearson" initials="BP" userId="S::bpearson7860@sdsu.edu::cf52ee17-1ccd-498a-9d33-1e5becb67f8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D2828"/>
    <a:srgbClr val="D417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110723-B9C9-48E4-883B-558B4722B91A}" v="1686" dt="2025-04-10T06:19:05.6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4" d="100"/>
          <a:sy n="44" d="100"/>
        </p:scale>
        <p:origin x="240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8/10/relationships/authors" Target="author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1872B2-1EA7-4811-8742-C7463F5B78FB}" type="datetimeFigureOut">
              <a:rPr lang="en-US" smtClean="0"/>
              <a:t>4/18/2025</a:t>
            </a:fld>
            <a:endParaRPr lang="en-US"/>
          </a:p>
        </p:txBody>
      </p:sp>
      <p:sp>
        <p:nvSpPr>
          <p:cNvPr id="4" name="Slide Image Placeholder 3"/>
          <p:cNvSpPr>
            <a:spLocks noGrp="1" noRot="1" noChangeAspect="1"/>
          </p:cNvSpPr>
          <p:nvPr>
            <p:ph type="sldImg" idx="2"/>
          </p:nvPr>
        </p:nvSpPr>
        <p:spPr>
          <a:xfrm>
            <a:off x="1403350" y="1143000"/>
            <a:ext cx="40513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0C005-FDE4-4DEF-BA68-D022BEC0088E}" type="slidenum">
              <a:rPr lang="en-US" smtClean="0"/>
              <a:t>‹#›</a:t>
            </a:fld>
            <a:endParaRPr lang="en-US"/>
          </a:p>
        </p:txBody>
      </p:sp>
    </p:spTree>
    <p:extLst>
      <p:ext uri="{BB962C8B-B14F-4D97-AF65-F5344CB8AC3E}">
        <p14:creationId xmlns:p14="http://schemas.microsoft.com/office/powerpoint/2010/main" val="999724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E0C005-FDE4-4DEF-BA68-D022BEC0088E}" type="slidenum">
              <a:rPr lang="en-US" smtClean="0"/>
              <a:t>1</a:t>
            </a:fld>
            <a:endParaRPr lang="en-US"/>
          </a:p>
        </p:txBody>
      </p:sp>
    </p:spTree>
    <p:extLst>
      <p:ext uri="{BB962C8B-B14F-4D97-AF65-F5344CB8AC3E}">
        <p14:creationId xmlns:p14="http://schemas.microsoft.com/office/powerpoint/2010/main" val="3532419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4788749"/>
            <a:ext cx="32644080" cy="10187093"/>
          </a:xfrm>
        </p:spPr>
        <p:txBody>
          <a:bodyPr anchor="b"/>
          <a:lstStyle>
            <a:lvl1pPr algn="ctr">
              <a:defRPr sz="25200"/>
            </a:lvl1pPr>
          </a:lstStyle>
          <a:p>
            <a:r>
              <a:rPr lang="en-US"/>
              <a:t>Click to edit Master title style</a:t>
            </a:r>
          </a:p>
        </p:txBody>
      </p:sp>
      <p:sp>
        <p:nvSpPr>
          <p:cNvPr id="3" name="Subtitle 2"/>
          <p:cNvSpPr>
            <a:spLocks noGrp="1"/>
          </p:cNvSpPr>
          <p:nvPr>
            <p:ph type="subTitle" idx="1"/>
          </p:nvPr>
        </p:nvSpPr>
        <p:spPr>
          <a:xfrm>
            <a:off x="4800600" y="15368695"/>
            <a:ext cx="28803600" cy="7064585"/>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p>
        </p:txBody>
      </p:sp>
      <p:sp>
        <p:nvSpPr>
          <p:cNvPr id="4" name="Date Placeholder 3"/>
          <p:cNvSpPr>
            <a:spLocks noGrp="1"/>
          </p:cNvSpPr>
          <p:nvPr>
            <p:ph type="dt" sz="half" idx="10"/>
          </p:nvPr>
        </p:nvSpPr>
        <p:spPr/>
        <p:txBody>
          <a:bodyPr/>
          <a:lstStyle/>
          <a:p>
            <a:fld id="{F9C52188-BB47-405D-94A6-80FB58D2EF0E}" type="datetimeFigureOut">
              <a:rPr lang="en-US" smtClean="0"/>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29DA0-A250-48F4-98A5-7924563C47ED}" type="slidenum">
              <a:rPr lang="en-US" smtClean="0"/>
              <a:t>‹#›</a:t>
            </a:fld>
            <a:endParaRPr lang="en-US"/>
          </a:p>
        </p:txBody>
      </p:sp>
    </p:spTree>
    <p:extLst>
      <p:ext uri="{BB962C8B-B14F-4D97-AF65-F5344CB8AC3E}">
        <p14:creationId xmlns:p14="http://schemas.microsoft.com/office/powerpoint/2010/main" val="574965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C52188-BB47-405D-94A6-80FB58D2EF0E}" type="datetimeFigureOut">
              <a:rPr lang="en-US" smtClean="0"/>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29DA0-A250-48F4-98A5-7924563C47ED}" type="slidenum">
              <a:rPr lang="en-US" smtClean="0"/>
              <a:t>‹#›</a:t>
            </a:fld>
            <a:endParaRPr lang="en-US"/>
          </a:p>
        </p:txBody>
      </p:sp>
    </p:spTree>
    <p:extLst>
      <p:ext uri="{BB962C8B-B14F-4D97-AF65-F5344CB8AC3E}">
        <p14:creationId xmlns:p14="http://schemas.microsoft.com/office/powerpoint/2010/main" val="4294804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557867"/>
            <a:ext cx="8281035" cy="247971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640332" y="1557867"/>
            <a:ext cx="24363045" cy="2479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C52188-BB47-405D-94A6-80FB58D2EF0E}" type="datetimeFigureOut">
              <a:rPr lang="en-US" smtClean="0"/>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29DA0-A250-48F4-98A5-7924563C47ED}" type="slidenum">
              <a:rPr lang="en-US" smtClean="0"/>
              <a:t>‹#›</a:t>
            </a:fld>
            <a:endParaRPr lang="en-US"/>
          </a:p>
        </p:txBody>
      </p:sp>
    </p:spTree>
    <p:extLst>
      <p:ext uri="{BB962C8B-B14F-4D97-AF65-F5344CB8AC3E}">
        <p14:creationId xmlns:p14="http://schemas.microsoft.com/office/powerpoint/2010/main" val="927628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C52188-BB47-405D-94A6-80FB58D2EF0E}" type="datetimeFigureOut">
              <a:rPr lang="en-US" smtClean="0"/>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29DA0-A250-48F4-98A5-7924563C47ED}" type="slidenum">
              <a:rPr lang="en-US" smtClean="0"/>
              <a:t>‹#›</a:t>
            </a:fld>
            <a:endParaRPr lang="en-US"/>
          </a:p>
        </p:txBody>
      </p:sp>
    </p:spTree>
    <p:extLst>
      <p:ext uri="{BB962C8B-B14F-4D97-AF65-F5344CB8AC3E}">
        <p14:creationId xmlns:p14="http://schemas.microsoft.com/office/powerpoint/2010/main" val="2666378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7294888"/>
            <a:ext cx="33124140" cy="12171678"/>
          </a:xfrm>
        </p:spPr>
        <p:txBody>
          <a:bodyPr anchor="b"/>
          <a:lstStyle>
            <a:lvl1pPr>
              <a:defRPr sz="25200"/>
            </a:lvl1pPr>
          </a:lstStyle>
          <a:p>
            <a:r>
              <a:rPr lang="en-US"/>
              <a:t>Click to edit Master title style</a:t>
            </a:r>
          </a:p>
        </p:txBody>
      </p:sp>
      <p:sp>
        <p:nvSpPr>
          <p:cNvPr id="3" name="Text Placeholder 2"/>
          <p:cNvSpPr>
            <a:spLocks noGrp="1"/>
          </p:cNvSpPr>
          <p:nvPr>
            <p:ph type="body" idx="1"/>
          </p:nvPr>
        </p:nvSpPr>
        <p:spPr>
          <a:xfrm>
            <a:off x="2620330" y="19581715"/>
            <a:ext cx="33124140" cy="6400798"/>
          </a:xfrm>
        </p:spPr>
        <p:txBody>
          <a:bodyPr/>
          <a:lstStyle>
            <a:lvl1pPr marL="0" indent="0">
              <a:buNone/>
              <a:defRPr sz="10080">
                <a:solidFill>
                  <a:schemeClr val="tx1">
                    <a:tint val="82000"/>
                  </a:schemeClr>
                </a:solidFill>
              </a:defRPr>
            </a:lvl1pPr>
            <a:lvl2pPr marL="1920240" indent="0">
              <a:buNone/>
              <a:defRPr sz="8400">
                <a:solidFill>
                  <a:schemeClr val="tx1">
                    <a:tint val="82000"/>
                  </a:schemeClr>
                </a:solidFill>
              </a:defRPr>
            </a:lvl2pPr>
            <a:lvl3pPr marL="3840480" indent="0">
              <a:buNone/>
              <a:defRPr sz="7560">
                <a:solidFill>
                  <a:schemeClr val="tx1">
                    <a:tint val="82000"/>
                  </a:schemeClr>
                </a:solidFill>
              </a:defRPr>
            </a:lvl3pPr>
            <a:lvl4pPr marL="5760720" indent="0">
              <a:buNone/>
              <a:defRPr sz="6720">
                <a:solidFill>
                  <a:schemeClr val="tx1">
                    <a:tint val="82000"/>
                  </a:schemeClr>
                </a:solidFill>
              </a:defRPr>
            </a:lvl4pPr>
            <a:lvl5pPr marL="7680960" indent="0">
              <a:buNone/>
              <a:defRPr sz="6720">
                <a:solidFill>
                  <a:schemeClr val="tx1">
                    <a:tint val="82000"/>
                  </a:schemeClr>
                </a:solidFill>
              </a:defRPr>
            </a:lvl5pPr>
            <a:lvl6pPr marL="9601200" indent="0">
              <a:buNone/>
              <a:defRPr sz="6720">
                <a:solidFill>
                  <a:schemeClr val="tx1">
                    <a:tint val="82000"/>
                  </a:schemeClr>
                </a:solidFill>
              </a:defRPr>
            </a:lvl6pPr>
            <a:lvl7pPr marL="11521440" indent="0">
              <a:buNone/>
              <a:defRPr sz="6720">
                <a:solidFill>
                  <a:schemeClr val="tx1">
                    <a:tint val="82000"/>
                  </a:schemeClr>
                </a:solidFill>
              </a:defRPr>
            </a:lvl7pPr>
            <a:lvl8pPr marL="13441680" indent="0">
              <a:buNone/>
              <a:defRPr sz="6720">
                <a:solidFill>
                  <a:schemeClr val="tx1">
                    <a:tint val="82000"/>
                  </a:schemeClr>
                </a:solidFill>
              </a:defRPr>
            </a:lvl8pPr>
            <a:lvl9pPr marL="15361920" indent="0">
              <a:buNone/>
              <a:defRPr sz="67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C52188-BB47-405D-94A6-80FB58D2EF0E}" type="datetimeFigureOut">
              <a:rPr lang="en-US" smtClean="0"/>
              <a:t>4/18/2025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29DA0-A250-48F4-98A5-7924563C47ED}" type="slidenum">
              <a:rPr lang="en-US" smtClean="0"/>
              <a:t>‹#›</a:t>
            </a:fld>
            <a:endParaRPr lang="en-US"/>
          </a:p>
        </p:txBody>
      </p:sp>
    </p:spTree>
    <p:extLst>
      <p:ext uri="{BB962C8B-B14F-4D97-AF65-F5344CB8AC3E}">
        <p14:creationId xmlns:p14="http://schemas.microsoft.com/office/powerpoint/2010/main" val="204340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640330" y="7789333"/>
            <a:ext cx="16322040" cy="18565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9442430" y="7789333"/>
            <a:ext cx="16322040" cy="18565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C52188-BB47-405D-94A6-80FB58D2EF0E}" type="datetimeFigureOut">
              <a:rPr lang="en-US" smtClean="0"/>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29DA0-A250-48F4-98A5-7924563C47ED}" type="slidenum">
              <a:rPr lang="en-US" smtClean="0"/>
              <a:t>‹#›</a:t>
            </a:fld>
            <a:endParaRPr lang="en-US"/>
          </a:p>
        </p:txBody>
      </p:sp>
    </p:spTree>
    <p:extLst>
      <p:ext uri="{BB962C8B-B14F-4D97-AF65-F5344CB8AC3E}">
        <p14:creationId xmlns:p14="http://schemas.microsoft.com/office/powerpoint/2010/main" val="4211743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557873"/>
            <a:ext cx="33124140" cy="5655735"/>
          </a:xfrm>
        </p:spPr>
        <p:txBody>
          <a:bodyPr/>
          <a:lstStyle/>
          <a:p>
            <a:r>
              <a:rPr lang="en-US"/>
              <a:t>Click to edit Master title style</a:t>
            </a:r>
          </a:p>
        </p:txBody>
      </p:sp>
      <p:sp>
        <p:nvSpPr>
          <p:cNvPr id="3" name="Text Placeholder 2"/>
          <p:cNvSpPr>
            <a:spLocks noGrp="1"/>
          </p:cNvSpPr>
          <p:nvPr>
            <p:ph type="body" idx="1"/>
          </p:nvPr>
        </p:nvSpPr>
        <p:spPr>
          <a:xfrm>
            <a:off x="2645336" y="7172962"/>
            <a:ext cx="16247028" cy="351535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4" name="Content Placeholder 3"/>
          <p:cNvSpPr>
            <a:spLocks noGrp="1"/>
          </p:cNvSpPr>
          <p:nvPr>
            <p:ph sz="half" idx="2"/>
          </p:nvPr>
        </p:nvSpPr>
        <p:spPr>
          <a:xfrm>
            <a:off x="2645336" y="10688320"/>
            <a:ext cx="16247028" cy="15720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442432" y="7172962"/>
            <a:ext cx="16327042" cy="351535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6" name="Content Placeholder 5"/>
          <p:cNvSpPr>
            <a:spLocks noGrp="1"/>
          </p:cNvSpPr>
          <p:nvPr>
            <p:ph sz="quarter" idx="4"/>
          </p:nvPr>
        </p:nvSpPr>
        <p:spPr>
          <a:xfrm>
            <a:off x="19442432" y="10688320"/>
            <a:ext cx="16327042" cy="15720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C52188-BB47-405D-94A6-80FB58D2EF0E}" type="datetimeFigureOut">
              <a:rPr lang="en-US" smtClean="0"/>
              <a:t>4/18/2025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929DA0-A250-48F4-98A5-7924563C47ED}" type="slidenum">
              <a:rPr lang="en-US" smtClean="0"/>
              <a:t>‹#›</a:t>
            </a:fld>
            <a:endParaRPr lang="en-US"/>
          </a:p>
        </p:txBody>
      </p:sp>
    </p:spTree>
    <p:extLst>
      <p:ext uri="{BB962C8B-B14F-4D97-AF65-F5344CB8AC3E}">
        <p14:creationId xmlns:p14="http://schemas.microsoft.com/office/powerpoint/2010/main" val="2483245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C52188-BB47-405D-94A6-80FB58D2EF0E}" type="datetimeFigureOut">
              <a:rPr lang="en-US" smtClean="0"/>
              <a:t>4/18/2025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929DA0-A250-48F4-98A5-7924563C47ED}" type="slidenum">
              <a:rPr lang="en-US" smtClean="0"/>
              <a:t>‹#›</a:t>
            </a:fld>
            <a:endParaRPr lang="en-US"/>
          </a:p>
        </p:txBody>
      </p:sp>
    </p:spTree>
    <p:extLst>
      <p:ext uri="{BB962C8B-B14F-4D97-AF65-F5344CB8AC3E}">
        <p14:creationId xmlns:p14="http://schemas.microsoft.com/office/powerpoint/2010/main" val="2995546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C52188-BB47-405D-94A6-80FB58D2EF0E}" type="datetimeFigureOut">
              <a:rPr lang="en-US" smtClean="0"/>
              <a:t>4/18/2025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929DA0-A250-48F4-98A5-7924563C47ED}" type="slidenum">
              <a:rPr lang="en-US" smtClean="0"/>
              <a:t>‹#›</a:t>
            </a:fld>
            <a:endParaRPr lang="en-US"/>
          </a:p>
        </p:txBody>
      </p:sp>
    </p:spTree>
    <p:extLst>
      <p:ext uri="{BB962C8B-B14F-4D97-AF65-F5344CB8AC3E}">
        <p14:creationId xmlns:p14="http://schemas.microsoft.com/office/powerpoint/2010/main" val="1662929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950720"/>
            <a:ext cx="12386548" cy="6827520"/>
          </a:xfrm>
        </p:spPr>
        <p:txBody>
          <a:bodyPr anchor="b"/>
          <a:lstStyle>
            <a:lvl1pPr>
              <a:defRPr sz="13440"/>
            </a:lvl1pPr>
          </a:lstStyle>
          <a:p>
            <a:r>
              <a:rPr lang="en-US"/>
              <a:t>Click to edit Master title style</a:t>
            </a:r>
          </a:p>
        </p:txBody>
      </p:sp>
      <p:sp>
        <p:nvSpPr>
          <p:cNvPr id="3" name="Content Placeholder 2"/>
          <p:cNvSpPr>
            <a:spLocks noGrp="1"/>
          </p:cNvSpPr>
          <p:nvPr>
            <p:ph idx="1"/>
          </p:nvPr>
        </p:nvSpPr>
        <p:spPr>
          <a:xfrm>
            <a:off x="16327042" y="4213020"/>
            <a:ext cx="19442430" cy="20794133"/>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645332" y="8778240"/>
            <a:ext cx="12386548" cy="16262775"/>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F9C52188-BB47-405D-94A6-80FB58D2EF0E}" type="datetimeFigureOut">
              <a:rPr lang="en-US" smtClean="0"/>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29DA0-A250-48F4-98A5-7924563C47ED}" type="slidenum">
              <a:rPr lang="en-US" smtClean="0"/>
              <a:t>‹#›</a:t>
            </a:fld>
            <a:endParaRPr lang="en-US"/>
          </a:p>
        </p:txBody>
      </p:sp>
    </p:spTree>
    <p:extLst>
      <p:ext uri="{BB962C8B-B14F-4D97-AF65-F5344CB8AC3E}">
        <p14:creationId xmlns:p14="http://schemas.microsoft.com/office/powerpoint/2010/main" val="351938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950720"/>
            <a:ext cx="12386548" cy="6827520"/>
          </a:xfrm>
        </p:spPr>
        <p:txBody>
          <a:bodyPr anchor="b"/>
          <a:lstStyle>
            <a:lvl1pPr>
              <a:defRPr sz="13440"/>
            </a:lvl1pPr>
          </a:lstStyle>
          <a:p>
            <a:r>
              <a:rPr lang="en-US"/>
              <a:t>Click to edit Master title style</a:t>
            </a:r>
          </a:p>
        </p:txBody>
      </p:sp>
      <p:sp>
        <p:nvSpPr>
          <p:cNvPr id="3" name="Picture Placeholder 2"/>
          <p:cNvSpPr>
            <a:spLocks noGrp="1" noChangeAspect="1"/>
          </p:cNvSpPr>
          <p:nvPr>
            <p:ph type="pic" idx="1"/>
          </p:nvPr>
        </p:nvSpPr>
        <p:spPr>
          <a:xfrm>
            <a:off x="16327042" y="4213020"/>
            <a:ext cx="19442430" cy="20794133"/>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p>
        </p:txBody>
      </p:sp>
      <p:sp>
        <p:nvSpPr>
          <p:cNvPr id="4" name="Text Placeholder 3"/>
          <p:cNvSpPr>
            <a:spLocks noGrp="1"/>
          </p:cNvSpPr>
          <p:nvPr>
            <p:ph type="body" sz="half" idx="2"/>
          </p:nvPr>
        </p:nvSpPr>
        <p:spPr>
          <a:xfrm>
            <a:off x="2645332" y="8778240"/>
            <a:ext cx="12386548" cy="16262775"/>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F9C52188-BB47-405D-94A6-80FB58D2EF0E}" type="datetimeFigureOut">
              <a:rPr lang="en-US" smtClean="0"/>
              <a:t>4/18/2025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29DA0-A250-48F4-98A5-7924563C47ED}" type="slidenum">
              <a:rPr lang="en-US" smtClean="0"/>
              <a:t>‹#›</a:t>
            </a:fld>
            <a:endParaRPr lang="en-US"/>
          </a:p>
        </p:txBody>
      </p:sp>
    </p:spTree>
    <p:extLst>
      <p:ext uri="{BB962C8B-B14F-4D97-AF65-F5344CB8AC3E}">
        <p14:creationId xmlns:p14="http://schemas.microsoft.com/office/powerpoint/2010/main" val="1830357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557873"/>
            <a:ext cx="33124140" cy="565573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640330" y="7789333"/>
            <a:ext cx="33124140" cy="185657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40330" y="27120433"/>
            <a:ext cx="8641080" cy="1557867"/>
          </a:xfrm>
          <a:prstGeom prst="rect">
            <a:avLst/>
          </a:prstGeom>
        </p:spPr>
        <p:txBody>
          <a:bodyPr vert="horz" lIns="91440" tIns="45720" rIns="91440" bIns="45720" rtlCol="0" anchor="ctr"/>
          <a:lstStyle>
            <a:lvl1pPr algn="l">
              <a:defRPr sz="5040">
                <a:solidFill>
                  <a:schemeClr val="tx1">
                    <a:tint val="82000"/>
                  </a:schemeClr>
                </a:solidFill>
              </a:defRPr>
            </a:lvl1pPr>
          </a:lstStyle>
          <a:p>
            <a:fld id="{F9C52188-BB47-405D-94A6-80FB58D2EF0E}" type="datetimeFigureOut">
              <a:rPr lang="en-US" smtClean="0"/>
              <a:t>4/18/2025</a:t>
            </a:fld>
            <a:endParaRPr lang="en-US"/>
          </a:p>
        </p:txBody>
      </p:sp>
      <p:sp>
        <p:nvSpPr>
          <p:cNvPr id="5" name="Footer Placeholder 4"/>
          <p:cNvSpPr>
            <a:spLocks noGrp="1"/>
          </p:cNvSpPr>
          <p:nvPr>
            <p:ph type="ftr" sz="quarter" idx="3"/>
          </p:nvPr>
        </p:nvSpPr>
        <p:spPr>
          <a:xfrm>
            <a:off x="12721590" y="27120433"/>
            <a:ext cx="12961620" cy="1557867"/>
          </a:xfrm>
          <a:prstGeom prst="rect">
            <a:avLst/>
          </a:prstGeom>
        </p:spPr>
        <p:txBody>
          <a:bodyPr vert="horz" lIns="91440" tIns="45720" rIns="91440" bIns="45720" rtlCol="0" anchor="ctr"/>
          <a:lstStyle>
            <a:lvl1pPr algn="ctr">
              <a:defRPr sz="50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27123390" y="27120433"/>
            <a:ext cx="8641080" cy="1557867"/>
          </a:xfrm>
          <a:prstGeom prst="rect">
            <a:avLst/>
          </a:prstGeom>
        </p:spPr>
        <p:txBody>
          <a:bodyPr vert="horz" lIns="91440" tIns="45720" rIns="91440" bIns="45720" rtlCol="0" anchor="ctr"/>
          <a:lstStyle>
            <a:lvl1pPr algn="r">
              <a:defRPr sz="5040">
                <a:solidFill>
                  <a:schemeClr val="tx1">
                    <a:tint val="82000"/>
                  </a:schemeClr>
                </a:solidFill>
              </a:defRPr>
            </a:lvl1pPr>
          </a:lstStyle>
          <a:p>
            <a:fld id="{50929DA0-A250-48F4-98A5-7924563C47ED}" type="slidenum">
              <a:rPr lang="en-US" smtClean="0"/>
              <a:t>‹#›</a:t>
            </a:fld>
            <a:endParaRPr lang="en-US"/>
          </a:p>
        </p:txBody>
      </p:sp>
    </p:spTree>
    <p:extLst>
      <p:ext uri="{BB962C8B-B14F-4D97-AF65-F5344CB8AC3E}">
        <p14:creationId xmlns:p14="http://schemas.microsoft.com/office/powerpoint/2010/main" val="37626378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emf"/><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FA01E4-A52B-A4E1-97BD-1B48238AD1E5}"/>
              </a:ext>
            </a:extLst>
          </p:cNvPr>
          <p:cNvSpPr txBox="1"/>
          <p:nvPr/>
        </p:nvSpPr>
        <p:spPr>
          <a:xfrm>
            <a:off x="205740" y="211756"/>
            <a:ext cx="37993320" cy="4771724"/>
          </a:xfrm>
          <a:prstGeom prst="rect">
            <a:avLst/>
          </a:prstGeom>
          <a:noFill/>
          <a:ln w="457200" cap="sq">
            <a:solidFill>
              <a:srgbClr val="2D2828"/>
            </a:solidFill>
            <a:miter lim="800000"/>
          </a:ln>
        </p:spPr>
        <p:txBody>
          <a:bodyPr wrap="square" rtlCol="0" anchor="ctr" anchorCtr="0">
            <a:noAutofit/>
          </a:bodyPr>
          <a:lstStyle/>
          <a:p>
            <a:pPr marR="0" indent="0" algn="ctr" rtl="0">
              <a:lnSpc>
                <a:spcPct val="150000"/>
              </a:lnSpc>
              <a:spcAft>
                <a:spcPts val="600"/>
              </a:spcAft>
              <a:buNone/>
            </a:pPr>
            <a:r>
              <a:rPr lang="en-US" sz="6600" kern="1400">
                <a:ln>
                  <a:noFill/>
                </a:ln>
                <a:solidFill>
                  <a:srgbClr val="000000"/>
                </a:solidFill>
                <a:effectLst/>
                <a:latin typeface="Montserrat ExtraBold"/>
              </a:rPr>
              <a:t>sEMG Hand Movement Classification System</a:t>
            </a:r>
            <a:br>
              <a:rPr lang="en-US" sz="6600" kern="1400">
                <a:ln>
                  <a:noFill/>
                </a:ln>
                <a:solidFill>
                  <a:srgbClr val="000000"/>
                </a:solidFill>
                <a:effectLst/>
                <a:latin typeface="Montserrat ExtraBold"/>
              </a:rPr>
            </a:br>
            <a:r>
              <a:rPr lang="en-US" sz="6600" kern="1400">
                <a:ln>
                  <a:noFill/>
                </a:ln>
                <a:solidFill>
                  <a:srgbClr val="000000"/>
                </a:solidFill>
                <a:effectLst/>
                <a:latin typeface="Montserrat ExtraBold"/>
              </a:rPr>
              <a:t>HANDS-EMG</a:t>
            </a:r>
          </a:p>
        </p:txBody>
      </p:sp>
      <p:pic>
        <p:nvPicPr>
          <p:cNvPr id="5" name="Picture 4" descr="A close up of a logo&#10;&#10;AI-generated content may be incorrect.">
            <a:extLst>
              <a:ext uri="{FF2B5EF4-FFF2-40B4-BE49-F238E27FC236}">
                <a16:creationId xmlns:a16="http://schemas.microsoft.com/office/drawing/2014/main" id="{11A8355D-F28B-C573-2AC6-FD91D8C60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182" y="841585"/>
            <a:ext cx="4177564" cy="3308071"/>
          </a:xfrm>
          <a:prstGeom prst="rect">
            <a:avLst/>
          </a:prstGeom>
        </p:spPr>
      </p:pic>
      <p:pic>
        <p:nvPicPr>
          <p:cNvPr id="9" name="Picture 8" descr="A blue hand with a pulse line&#10;&#10;AI-generated content may be incorrect.">
            <a:extLst>
              <a:ext uri="{FF2B5EF4-FFF2-40B4-BE49-F238E27FC236}">
                <a16:creationId xmlns:a16="http://schemas.microsoft.com/office/drawing/2014/main" id="{1538C1B4-2FEC-73A0-9A00-A81804E29C7C}"/>
              </a:ext>
            </a:extLst>
          </p:cNvPr>
          <p:cNvPicPr>
            <a:picLocks noChangeAspect="1"/>
          </p:cNvPicPr>
          <p:nvPr/>
        </p:nvPicPr>
        <p:blipFill>
          <a:blip r:embed="rId4">
            <a:extLst>
              <a:ext uri="{28A0092B-C50C-407E-A947-70E740481C1C}">
                <a14:useLocalDpi xmlns:a14="http://schemas.microsoft.com/office/drawing/2010/main" val="0"/>
              </a:ext>
            </a:extLst>
          </a:blip>
          <a:srcRect l="21650" t="14754" r="28582" b="41195"/>
          <a:stretch/>
        </p:blipFill>
        <p:spPr>
          <a:xfrm>
            <a:off x="33188482" y="636488"/>
            <a:ext cx="3231876" cy="3922259"/>
          </a:xfrm>
          <a:prstGeom prst="rect">
            <a:avLst/>
          </a:prstGeom>
        </p:spPr>
      </p:pic>
      <p:sp>
        <p:nvSpPr>
          <p:cNvPr id="11" name="Rectangle 10">
            <a:extLst>
              <a:ext uri="{FF2B5EF4-FFF2-40B4-BE49-F238E27FC236}">
                <a16:creationId xmlns:a16="http://schemas.microsoft.com/office/drawing/2014/main" id="{FF3A5487-2FDA-9F63-D2A9-CD5591414F7A}"/>
              </a:ext>
            </a:extLst>
          </p:cNvPr>
          <p:cNvSpPr/>
          <p:nvPr/>
        </p:nvSpPr>
        <p:spPr>
          <a:xfrm>
            <a:off x="205740" y="4983478"/>
            <a:ext cx="10008303" cy="9102173"/>
          </a:xfrm>
          <a:prstGeom prst="rect">
            <a:avLst/>
          </a:prstGeom>
          <a:noFill/>
          <a:ln w="457200">
            <a:solidFill>
              <a:srgbClr val="2D28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F0DDEA-2604-9F96-4847-8703F835CBAA}"/>
              </a:ext>
            </a:extLst>
          </p:cNvPr>
          <p:cNvSpPr/>
          <p:nvPr/>
        </p:nvSpPr>
        <p:spPr>
          <a:xfrm>
            <a:off x="205740" y="14384361"/>
            <a:ext cx="10008303" cy="8513738"/>
          </a:xfrm>
          <a:prstGeom prst="rect">
            <a:avLst/>
          </a:prstGeom>
          <a:noFill/>
          <a:ln w="457200">
            <a:solidFill>
              <a:srgbClr val="2D28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BB23B4-C9FA-3E7E-5963-5C17C6F3AB2E}"/>
              </a:ext>
            </a:extLst>
          </p:cNvPr>
          <p:cNvSpPr/>
          <p:nvPr/>
        </p:nvSpPr>
        <p:spPr>
          <a:xfrm>
            <a:off x="205740" y="22898100"/>
            <a:ext cx="10008303" cy="6150944"/>
          </a:xfrm>
          <a:prstGeom prst="rect">
            <a:avLst/>
          </a:prstGeom>
          <a:noFill/>
          <a:ln w="457200">
            <a:solidFill>
              <a:srgbClr val="2D28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FDAFFDE-0E74-A62D-D9AB-A6A229EE9CCF}"/>
              </a:ext>
            </a:extLst>
          </p:cNvPr>
          <p:cNvSpPr/>
          <p:nvPr/>
        </p:nvSpPr>
        <p:spPr>
          <a:xfrm>
            <a:off x="10214044" y="22898100"/>
            <a:ext cx="27985016" cy="6150943"/>
          </a:xfrm>
          <a:prstGeom prst="rect">
            <a:avLst/>
          </a:prstGeom>
          <a:noFill/>
          <a:ln w="457200">
            <a:solidFill>
              <a:srgbClr val="2D28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80814F6-F535-3E1A-CF89-7AF217CEE268}"/>
              </a:ext>
            </a:extLst>
          </p:cNvPr>
          <p:cNvSpPr/>
          <p:nvPr/>
        </p:nvSpPr>
        <p:spPr>
          <a:xfrm>
            <a:off x="27334723" y="14346263"/>
            <a:ext cx="10864337" cy="8551835"/>
          </a:xfrm>
          <a:prstGeom prst="rect">
            <a:avLst/>
          </a:prstGeom>
          <a:noFill/>
          <a:ln w="457200">
            <a:solidFill>
              <a:srgbClr val="2D28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8B96BC3-51C5-A173-4CA7-0BF691DBDFB7}"/>
              </a:ext>
            </a:extLst>
          </p:cNvPr>
          <p:cNvSpPr/>
          <p:nvPr/>
        </p:nvSpPr>
        <p:spPr>
          <a:xfrm>
            <a:off x="27334722" y="4983478"/>
            <a:ext cx="10864337" cy="9362785"/>
          </a:xfrm>
          <a:prstGeom prst="rect">
            <a:avLst/>
          </a:prstGeom>
          <a:noFill/>
          <a:ln w="457200">
            <a:solidFill>
              <a:srgbClr val="2D28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D95A5FE-564B-7C09-9742-B7B5A8A861FA}"/>
              </a:ext>
            </a:extLst>
          </p:cNvPr>
          <p:cNvSpPr txBox="1"/>
          <p:nvPr/>
        </p:nvSpPr>
        <p:spPr>
          <a:xfrm>
            <a:off x="628164" y="5246369"/>
            <a:ext cx="9163454" cy="1597100"/>
          </a:xfrm>
          <a:prstGeom prst="rect">
            <a:avLst/>
          </a:prstGeom>
          <a:noFill/>
        </p:spPr>
        <p:txBody>
          <a:bodyPr wrap="square" rtlCol="0" anchor="ctr" anchorCtr="0">
            <a:noAutofit/>
          </a:bodyPr>
          <a:lstStyle/>
          <a:p>
            <a:pPr algn="ctr"/>
            <a:r>
              <a:rPr kumimoji="0" lang="en-US" sz="4400" i="0" u="none" strike="noStrike" kern="1400" cap="none" spc="0" normalizeH="0" baseline="0" noProof="0">
                <a:ln>
                  <a:noFill/>
                </a:ln>
                <a:solidFill>
                  <a:srgbClr val="000000"/>
                </a:solidFill>
                <a:effectLst/>
                <a:uLnTx/>
                <a:uFillTx/>
                <a:latin typeface="Montserrat SemiBold"/>
                <a:ea typeface="+mn-ea"/>
                <a:cs typeface="+mn-cs"/>
              </a:rPr>
              <a:t>Project Overview</a:t>
            </a:r>
            <a:endParaRPr lang="en-US"/>
          </a:p>
        </p:txBody>
      </p:sp>
      <p:sp>
        <p:nvSpPr>
          <p:cNvPr id="19" name="TextBox 18">
            <a:extLst>
              <a:ext uri="{FF2B5EF4-FFF2-40B4-BE49-F238E27FC236}">
                <a16:creationId xmlns:a16="http://schemas.microsoft.com/office/drawing/2014/main" id="{142FBEA2-DABD-9ADD-4719-955E753972CA}"/>
              </a:ext>
            </a:extLst>
          </p:cNvPr>
          <p:cNvSpPr txBox="1"/>
          <p:nvPr/>
        </p:nvSpPr>
        <p:spPr>
          <a:xfrm>
            <a:off x="628163" y="14640663"/>
            <a:ext cx="9163454" cy="1064735"/>
          </a:xfrm>
          <a:prstGeom prst="rect">
            <a:avLst/>
          </a:prstGeom>
          <a:noFill/>
        </p:spPr>
        <p:txBody>
          <a:bodyPr wrap="square" rtlCol="0" anchor="ctr" anchorCtr="0">
            <a:noAutofit/>
          </a:bodyPr>
          <a:lstStyle/>
          <a:p>
            <a:pPr algn="ctr"/>
            <a:r>
              <a:rPr lang="en-US" sz="4400"/>
              <a:t>sEMG Biopotential Signals</a:t>
            </a:r>
            <a:endParaRPr lang="en-US"/>
          </a:p>
        </p:txBody>
      </p:sp>
      <p:sp>
        <p:nvSpPr>
          <p:cNvPr id="20" name="TextBox 19">
            <a:extLst>
              <a:ext uri="{FF2B5EF4-FFF2-40B4-BE49-F238E27FC236}">
                <a16:creationId xmlns:a16="http://schemas.microsoft.com/office/drawing/2014/main" id="{B34E8ED6-8EC9-0227-E6EC-0FDCD6EEDC0A}"/>
              </a:ext>
            </a:extLst>
          </p:cNvPr>
          <p:cNvSpPr txBox="1"/>
          <p:nvPr/>
        </p:nvSpPr>
        <p:spPr>
          <a:xfrm>
            <a:off x="739000" y="6605505"/>
            <a:ext cx="8941781" cy="6986528"/>
          </a:xfrm>
          <a:prstGeom prst="rect">
            <a:avLst/>
          </a:prstGeom>
          <a:noFill/>
        </p:spPr>
        <p:txBody>
          <a:bodyPr wrap="square" rtlCol="0">
            <a:spAutoFit/>
          </a:bodyPr>
          <a:lstStyle/>
          <a:p>
            <a:r>
              <a:rPr lang="en-US" sz="2800">
                <a:latin typeface="Montserrat" panose="00000500000000000000" pitchFamily="2" charset="0"/>
              </a:rPr>
              <a:t>The HANDS-EMG Team, in conjunction with the SDSU Smart Biomedical Systems Laboratory, has developed a portable surface electromyography (sEMG) system designed to classify hand movements using machine learning. The device captures muscle activity signals from the user’s forearm and interprets them in real time through a trained </a:t>
            </a:r>
            <a:r>
              <a:rPr lang="en-US" sz="2800" err="1">
                <a:latin typeface="Montserrat" panose="00000500000000000000" pitchFamily="2" charset="0"/>
              </a:rPr>
              <a:t>TinyML</a:t>
            </a:r>
            <a:r>
              <a:rPr lang="en-US" sz="2800">
                <a:latin typeface="Montserrat" panose="00000500000000000000" pitchFamily="2" charset="0"/>
              </a:rPr>
              <a:t> model running on an STM32 microcontroller. The system uses custom signal processing in MATLAB and Python to train the model, which is then converted into TensorFlow Lite for embedded deployment. This tool is battery-powered, non-invasive, and intended to support applications in prosthetics and rehabilitation by enabling accurate and efficient hand movement recognition.</a:t>
            </a:r>
          </a:p>
        </p:txBody>
      </p:sp>
      <p:sp>
        <p:nvSpPr>
          <p:cNvPr id="22" name="TextBox 21">
            <a:extLst>
              <a:ext uri="{FF2B5EF4-FFF2-40B4-BE49-F238E27FC236}">
                <a16:creationId xmlns:a16="http://schemas.microsoft.com/office/drawing/2014/main" id="{7C5BD623-7965-4C10-1CBB-9A14375D0FFA}"/>
              </a:ext>
            </a:extLst>
          </p:cNvPr>
          <p:cNvSpPr txBox="1"/>
          <p:nvPr/>
        </p:nvSpPr>
        <p:spPr>
          <a:xfrm>
            <a:off x="10751933" y="23053484"/>
            <a:ext cx="26854057" cy="1303596"/>
          </a:xfrm>
          <a:prstGeom prst="rect">
            <a:avLst/>
          </a:prstGeom>
          <a:noFill/>
        </p:spPr>
        <p:txBody>
          <a:bodyPr wrap="square" rtlCol="0" anchor="ctr" anchorCtr="0">
            <a:noAutofit/>
          </a:bodyPr>
          <a:lstStyle/>
          <a:p>
            <a:pPr algn="ctr"/>
            <a:r>
              <a:rPr kumimoji="0" lang="en-US" sz="4400" b="0" i="0" u="none" strike="noStrike" kern="1400" cap="none" spc="0" normalizeH="0" baseline="0" noProof="0">
                <a:ln>
                  <a:noFill/>
                </a:ln>
                <a:solidFill>
                  <a:srgbClr val="000000"/>
                </a:solidFill>
                <a:effectLst/>
                <a:uLnTx/>
                <a:uFillTx/>
                <a:latin typeface="Montserrat SemiBold"/>
                <a:ea typeface="+mn-ea"/>
                <a:cs typeface="+mn-cs"/>
              </a:rPr>
              <a:t>The Team</a:t>
            </a:r>
            <a:endParaRPr lang="en-US"/>
          </a:p>
        </p:txBody>
      </p:sp>
      <p:sp>
        <p:nvSpPr>
          <p:cNvPr id="23" name="TextBox 22">
            <a:extLst>
              <a:ext uri="{FF2B5EF4-FFF2-40B4-BE49-F238E27FC236}">
                <a16:creationId xmlns:a16="http://schemas.microsoft.com/office/drawing/2014/main" id="{B0A52241-8F56-C487-DF50-DB4859C0CE84}"/>
              </a:ext>
            </a:extLst>
          </p:cNvPr>
          <p:cNvSpPr txBox="1"/>
          <p:nvPr/>
        </p:nvSpPr>
        <p:spPr>
          <a:xfrm>
            <a:off x="27546300" y="5246369"/>
            <a:ext cx="10411053" cy="1138811"/>
          </a:xfrm>
          <a:prstGeom prst="rect">
            <a:avLst/>
          </a:prstGeom>
          <a:noFill/>
        </p:spPr>
        <p:txBody>
          <a:bodyPr wrap="square" rtlCol="0" anchor="ctr" anchorCtr="0">
            <a:noAutofit/>
          </a:bodyPr>
          <a:lstStyle/>
          <a:p>
            <a:pPr algn="ctr"/>
            <a:r>
              <a:rPr lang="en-US" sz="4400" kern="1400">
                <a:solidFill>
                  <a:srgbClr val="000000"/>
                </a:solidFill>
                <a:latin typeface="Montserrat SemiBold"/>
              </a:rPr>
              <a:t>PCB Design</a:t>
            </a:r>
            <a:endParaRPr lang="en-US"/>
          </a:p>
        </p:txBody>
      </p:sp>
      <p:sp>
        <p:nvSpPr>
          <p:cNvPr id="24" name="TextBox 23">
            <a:extLst>
              <a:ext uri="{FF2B5EF4-FFF2-40B4-BE49-F238E27FC236}">
                <a16:creationId xmlns:a16="http://schemas.microsoft.com/office/drawing/2014/main" id="{9B17234A-2CD8-B5EF-AA86-00B7848B3C5A}"/>
              </a:ext>
            </a:extLst>
          </p:cNvPr>
          <p:cNvSpPr txBox="1"/>
          <p:nvPr/>
        </p:nvSpPr>
        <p:spPr>
          <a:xfrm>
            <a:off x="28185163" y="14577163"/>
            <a:ext cx="9163454" cy="1597100"/>
          </a:xfrm>
          <a:prstGeom prst="rect">
            <a:avLst/>
          </a:prstGeom>
          <a:noFill/>
        </p:spPr>
        <p:txBody>
          <a:bodyPr wrap="square" rtlCol="0" anchor="ctr" anchorCtr="0">
            <a:noAutofit/>
          </a:bodyPr>
          <a:lstStyle/>
          <a:p>
            <a:pPr algn="ctr"/>
            <a:r>
              <a:rPr kumimoji="0" lang="en-US" sz="4400" b="0" i="0" u="none" strike="noStrike" kern="1400" cap="none" spc="0" normalizeH="0" baseline="0" noProof="0">
                <a:ln>
                  <a:noFill/>
                </a:ln>
                <a:solidFill>
                  <a:srgbClr val="000000"/>
                </a:solidFill>
                <a:effectLst/>
                <a:uLnTx/>
                <a:uFillTx/>
                <a:latin typeface="Montserrat SemiBold"/>
                <a:ea typeface="+mn-ea"/>
                <a:cs typeface="+mn-cs"/>
              </a:rPr>
              <a:t>Machine Learning Design</a:t>
            </a:r>
            <a:endParaRPr lang="en-US"/>
          </a:p>
        </p:txBody>
      </p:sp>
      <p:sp>
        <p:nvSpPr>
          <p:cNvPr id="25" name="TextBox 24">
            <a:extLst>
              <a:ext uri="{FF2B5EF4-FFF2-40B4-BE49-F238E27FC236}">
                <a16:creationId xmlns:a16="http://schemas.microsoft.com/office/drawing/2014/main" id="{0F0A2502-3C03-3026-4852-3FEFBE27C5E0}"/>
              </a:ext>
            </a:extLst>
          </p:cNvPr>
          <p:cNvSpPr txBox="1"/>
          <p:nvPr/>
        </p:nvSpPr>
        <p:spPr>
          <a:xfrm>
            <a:off x="10414456" y="5246369"/>
            <a:ext cx="16667394" cy="1138811"/>
          </a:xfrm>
          <a:prstGeom prst="rect">
            <a:avLst/>
          </a:prstGeom>
          <a:noFill/>
        </p:spPr>
        <p:txBody>
          <a:bodyPr wrap="square" rtlCol="0" anchor="ctr" anchorCtr="0">
            <a:noAutofit/>
          </a:bodyPr>
          <a:lstStyle/>
          <a:p>
            <a:pPr algn="ctr"/>
            <a:r>
              <a:rPr lang="en-US" sz="4400" kern="1400">
                <a:solidFill>
                  <a:srgbClr val="000000"/>
                </a:solidFill>
                <a:latin typeface="Montserrat SemiBold"/>
              </a:rPr>
              <a:t>Block Diagram</a:t>
            </a:r>
            <a:endParaRPr lang="en-US"/>
          </a:p>
        </p:txBody>
      </p:sp>
      <p:sp>
        <p:nvSpPr>
          <p:cNvPr id="26" name="Rectangle 25">
            <a:extLst>
              <a:ext uri="{FF2B5EF4-FFF2-40B4-BE49-F238E27FC236}">
                <a16:creationId xmlns:a16="http://schemas.microsoft.com/office/drawing/2014/main" id="{6D20BA08-D32D-C79D-9CE1-731C560E7555}"/>
              </a:ext>
            </a:extLst>
          </p:cNvPr>
          <p:cNvSpPr/>
          <p:nvPr/>
        </p:nvSpPr>
        <p:spPr>
          <a:xfrm>
            <a:off x="10214041" y="4983478"/>
            <a:ext cx="17120679" cy="9400883"/>
          </a:xfrm>
          <a:prstGeom prst="rect">
            <a:avLst/>
          </a:prstGeom>
          <a:noFill/>
          <a:ln w="457200">
            <a:solidFill>
              <a:srgbClr val="2D28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2937D03-81FF-A78C-7CB6-62280329D07A}"/>
              </a:ext>
            </a:extLst>
          </p:cNvPr>
          <p:cNvSpPr txBox="1"/>
          <p:nvPr/>
        </p:nvSpPr>
        <p:spPr>
          <a:xfrm>
            <a:off x="10531222" y="14577163"/>
            <a:ext cx="16550628" cy="1597100"/>
          </a:xfrm>
          <a:prstGeom prst="rect">
            <a:avLst/>
          </a:prstGeom>
          <a:noFill/>
        </p:spPr>
        <p:txBody>
          <a:bodyPr wrap="square" rtlCol="0" anchor="ctr" anchorCtr="0">
            <a:noAutofit/>
          </a:bodyPr>
          <a:lstStyle/>
          <a:p>
            <a:pPr algn="ctr"/>
            <a:r>
              <a:rPr lang="en-US" sz="4400" kern="1400">
                <a:solidFill>
                  <a:srgbClr val="000000"/>
                </a:solidFill>
                <a:latin typeface="Montserrat SemiBold"/>
              </a:rPr>
              <a:t>The System In Action</a:t>
            </a:r>
            <a:endParaRPr lang="en-US"/>
          </a:p>
        </p:txBody>
      </p:sp>
      <p:pic>
        <p:nvPicPr>
          <p:cNvPr id="29" name="Picture 28">
            <a:extLst>
              <a:ext uri="{FF2B5EF4-FFF2-40B4-BE49-F238E27FC236}">
                <a16:creationId xmlns:a16="http://schemas.microsoft.com/office/drawing/2014/main" id="{07DAFEC9-2FB7-B6AD-4718-99184166EBF4}"/>
              </a:ext>
            </a:extLst>
          </p:cNvPr>
          <p:cNvPicPr>
            <a:picLocks noChangeAspect="1"/>
          </p:cNvPicPr>
          <p:nvPr/>
        </p:nvPicPr>
        <p:blipFill>
          <a:blip r:embed="rId5">
            <a:extLst>
              <a:ext uri="{28A0092B-C50C-407E-A947-70E740481C1C}">
                <a14:useLocalDpi xmlns:a14="http://schemas.microsoft.com/office/drawing/2010/main" val="0"/>
              </a:ext>
            </a:extLst>
          </a:blip>
          <a:srcRect l="25016" t="13491" r="14627" b="6022"/>
          <a:stretch/>
        </p:blipFill>
        <p:spPr bwMode="auto">
          <a:xfrm rot="5400000">
            <a:off x="14974889" y="24687678"/>
            <a:ext cx="2903050" cy="2903050"/>
          </a:xfrm>
          <a:prstGeom prst="ellipse">
            <a:avLst/>
          </a:prstGeom>
        </p:spPr>
      </p:pic>
      <p:pic>
        <p:nvPicPr>
          <p:cNvPr id="30" name="Picture 29">
            <a:extLst>
              <a:ext uri="{FF2B5EF4-FFF2-40B4-BE49-F238E27FC236}">
                <a16:creationId xmlns:a16="http://schemas.microsoft.com/office/drawing/2014/main" id="{4E1A05CC-E159-B0B3-D64C-64764C01D9F3}"/>
              </a:ext>
            </a:extLst>
          </p:cNvPr>
          <p:cNvPicPr>
            <a:picLocks noChangeAspect="1"/>
          </p:cNvPicPr>
          <p:nvPr/>
        </p:nvPicPr>
        <p:blipFill rotWithShape="1">
          <a:blip r:embed="rId6">
            <a:extLst>
              <a:ext uri="{28A0092B-C50C-407E-A947-70E740481C1C}">
                <a14:useLocalDpi xmlns:a14="http://schemas.microsoft.com/office/drawing/2010/main" val="0"/>
              </a:ext>
            </a:extLst>
          </a:blip>
          <a:srcRect l="8772" t="35102" r="14430" b="13701"/>
          <a:stretch/>
        </p:blipFill>
        <p:spPr bwMode="auto">
          <a:xfrm>
            <a:off x="11098615" y="24687678"/>
            <a:ext cx="2903050" cy="2903050"/>
          </a:xfrm>
          <a:prstGeom prst="ellipse">
            <a:avLst/>
          </a:prstGeom>
        </p:spPr>
      </p:pic>
      <p:pic>
        <p:nvPicPr>
          <p:cNvPr id="31" name="Picture 30" descr="P40C6T1#yIS1">
            <a:extLst>
              <a:ext uri="{FF2B5EF4-FFF2-40B4-BE49-F238E27FC236}">
                <a16:creationId xmlns:a16="http://schemas.microsoft.com/office/drawing/2014/main" id="{AC0FA390-C072-F105-1447-1136E7C13DB9}"/>
              </a:ext>
            </a:extLst>
          </p:cNvPr>
          <p:cNvPicPr>
            <a:picLocks noChangeAspect="1"/>
          </p:cNvPicPr>
          <p:nvPr/>
        </p:nvPicPr>
        <p:blipFill rotWithShape="1">
          <a:blip r:embed="rId7"/>
          <a:srcRect l="944" t="5832" r="-944" b="14819"/>
          <a:stretch/>
        </p:blipFill>
        <p:spPr bwMode="auto">
          <a:xfrm>
            <a:off x="30479985" y="24687678"/>
            <a:ext cx="2903050" cy="2903050"/>
          </a:xfrm>
          <a:prstGeom prst="ellipse">
            <a:avLst/>
          </a:prstGeom>
        </p:spPr>
      </p:pic>
      <p:pic>
        <p:nvPicPr>
          <p:cNvPr id="32" name="Picture 31" descr="P18C1T1#yIS1">
            <a:extLst>
              <a:ext uri="{FF2B5EF4-FFF2-40B4-BE49-F238E27FC236}">
                <a16:creationId xmlns:a16="http://schemas.microsoft.com/office/drawing/2014/main" id="{557E16B7-FE47-A4E4-6FBF-60E86B461A70}"/>
              </a:ext>
            </a:extLst>
          </p:cNvPr>
          <p:cNvPicPr>
            <a:picLocks noChangeAspect="1"/>
          </p:cNvPicPr>
          <p:nvPr/>
        </p:nvPicPr>
        <p:blipFill rotWithShape="1">
          <a:blip r:embed="rId8"/>
          <a:srcRect b="9142"/>
          <a:stretch/>
        </p:blipFill>
        <p:spPr bwMode="auto">
          <a:xfrm>
            <a:off x="22727437" y="24687678"/>
            <a:ext cx="2903050" cy="2903050"/>
          </a:xfrm>
          <a:prstGeom prst="ellipse">
            <a:avLst/>
          </a:prstGeom>
        </p:spPr>
      </p:pic>
      <p:pic>
        <p:nvPicPr>
          <p:cNvPr id="33" name="Picture 32" descr="P22C2T1#yIS1">
            <a:extLst>
              <a:ext uri="{FF2B5EF4-FFF2-40B4-BE49-F238E27FC236}">
                <a16:creationId xmlns:a16="http://schemas.microsoft.com/office/drawing/2014/main" id="{99DDC518-8F28-2811-98DC-9B9648F90079}"/>
              </a:ext>
            </a:extLst>
          </p:cNvPr>
          <p:cNvPicPr>
            <a:picLocks noChangeAspect="1"/>
          </p:cNvPicPr>
          <p:nvPr/>
        </p:nvPicPr>
        <p:blipFill rotWithShape="1">
          <a:blip r:embed="rId9"/>
          <a:srcRect l="21803" t="323" r="23235" b="22206"/>
          <a:stretch/>
        </p:blipFill>
        <p:spPr bwMode="auto">
          <a:xfrm>
            <a:off x="18851163" y="24687678"/>
            <a:ext cx="2903050" cy="2903050"/>
          </a:xfrm>
          <a:prstGeom prst="ellipse">
            <a:avLst/>
          </a:prstGeom>
        </p:spPr>
      </p:pic>
      <p:pic>
        <p:nvPicPr>
          <p:cNvPr id="34" name="Picture 33" descr="P26C3T1#yIS1">
            <a:extLst>
              <a:ext uri="{FF2B5EF4-FFF2-40B4-BE49-F238E27FC236}">
                <a16:creationId xmlns:a16="http://schemas.microsoft.com/office/drawing/2014/main" id="{CEB692CB-E95F-20E8-0B58-29BF91D66F5E}"/>
              </a:ext>
            </a:extLst>
          </p:cNvPr>
          <p:cNvPicPr>
            <a:picLocks noChangeAspect="1"/>
          </p:cNvPicPr>
          <p:nvPr/>
        </p:nvPicPr>
        <p:blipFill>
          <a:blip r:embed="rId10"/>
          <a:srcRect l="9692" t="18991" r="9692" b="3225"/>
          <a:stretch/>
        </p:blipFill>
        <p:spPr bwMode="auto">
          <a:xfrm>
            <a:off x="26603711" y="24687678"/>
            <a:ext cx="2903050" cy="2903050"/>
          </a:xfrm>
          <a:prstGeom prst="ellipse">
            <a:avLst/>
          </a:prstGeom>
        </p:spPr>
      </p:pic>
      <p:pic>
        <p:nvPicPr>
          <p:cNvPr id="35" name="Picture 34">
            <a:extLst>
              <a:ext uri="{FF2B5EF4-FFF2-40B4-BE49-F238E27FC236}">
                <a16:creationId xmlns:a16="http://schemas.microsoft.com/office/drawing/2014/main" id="{4F8350BD-17D6-7077-AADC-62F2DE376375}"/>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4356261" y="24687678"/>
            <a:ext cx="2903050" cy="2903050"/>
          </a:xfrm>
          <a:prstGeom prst="ellipse">
            <a:avLst/>
          </a:prstGeom>
        </p:spPr>
      </p:pic>
      <p:sp>
        <p:nvSpPr>
          <p:cNvPr id="36" name="TextBox 35">
            <a:extLst>
              <a:ext uri="{FF2B5EF4-FFF2-40B4-BE49-F238E27FC236}">
                <a16:creationId xmlns:a16="http://schemas.microsoft.com/office/drawing/2014/main" id="{2FC1DB3D-DB25-CFDC-2D81-DBA7A278E315}"/>
              </a:ext>
            </a:extLst>
          </p:cNvPr>
          <p:cNvSpPr txBox="1"/>
          <p:nvPr/>
        </p:nvSpPr>
        <p:spPr>
          <a:xfrm>
            <a:off x="628164" y="24144957"/>
            <a:ext cx="9204571" cy="4605704"/>
          </a:xfrm>
          <a:prstGeom prst="rect">
            <a:avLst/>
          </a:prstGeom>
          <a:noFill/>
        </p:spPr>
        <p:txBody>
          <a:bodyPr wrap="square" rtlCol="0">
            <a:noAutofit/>
          </a:bodyPr>
          <a:lstStyle/>
          <a:p>
            <a:pPr marR="0" indent="0" algn="l" rtl="0">
              <a:lnSpc>
                <a:spcPct val="119000"/>
              </a:lnSpc>
              <a:spcAft>
                <a:spcPts val="600"/>
              </a:spcAft>
              <a:buNone/>
            </a:pPr>
            <a:r>
              <a:rPr lang="en-US" sz="2400" i="0" u="none" strike="noStrike" kern="1400">
                <a:ln>
                  <a:noFill/>
                </a:ln>
                <a:solidFill>
                  <a:srgbClr val="000000"/>
                </a:solidFill>
                <a:effectLst/>
                <a:latin typeface="Montserrat" panose="00000500000000000000" pitchFamily="2" charset="0"/>
                <a:ea typeface="+mn-ea"/>
                <a:cs typeface="+mn-cs"/>
              </a:rPr>
              <a:t>Team HANDS-EMG would like to sincerely thank the Andrew Y.J. Szeto Rehabilitation Engineering and Assistive Technology Endowment Fund for sponsoring our project and generously providing the funding in support of our work.</a:t>
            </a:r>
          </a:p>
          <a:p>
            <a:pPr marR="0" indent="0" algn="l" rtl="0">
              <a:lnSpc>
                <a:spcPct val="119000"/>
              </a:lnSpc>
              <a:spcAft>
                <a:spcPts val="600"/>
              </a:spcAft>
              <a:buNone/>
            </a:pPr>
            <a:r>
              <a:rPr lang="en-US" sz="2400" i="0" u="none" strike="noStrike" kern="1400">
                <a:ln>
                  <a:noFill/>
                </a:ln>
                <a:solidFill>
                  <a:srgbClr val="000000"/>
                </a:solidFill>
                <a:effectLst/>
                <a:latin typeface="Montserrat" panose="00000500000000000000" pitchFamily="2" charset="0"/>
                <a:ea typeface="+mn-ea"/>
                <a:cs typeface="+mn-cs"/>
              </a:rPr>
              <a:t>We are also grateful to Dr. </a:t>
            </a:r>
            <a:r>
              <a:rPr lang="en-US" sz="2400" kern="1400" err="1">
                <a:solidFill>
                  <a:srgbClr val="000000"/>
                </a:solidFill>
                <a:latin typeface="Montserrat" panose="00000500000000000000" pitchFamily="2" charset="0"/>
              </a:rPr>
              <a:t>Töreyin</a:t>
            </a:r>
            <a:r>
              <a:rPr lang="en-US" sz="2400" i="0" u="none" strike="noStrike" kern="1400">
                <a:ln>
                  <a:noFill/>
                </a:ln>
                <a:solidFill>
                  <a:srgbClr val="000000"/>
                </a:solidFill>
                <a:effectLst/>
                <a:latin typeface="Montserrat" panose="00000500000000000000" pitchFamily="2" charset="0"/>
                <a:ea typeface="+mn-ea"/>
                <a:cs typeface="+mn-cs"/>
              </a:rPr>
              <a:t> and Professor Dorr for their guidance and assistance throughout the project.</a:t>
            </a:r>
          </a:p>
          <a:p>
            <a:pPr marR="0" indent="0" algn="l" rtl="0">
              <a:lnSpc>
                <a:spcPct val="119000"/>
              </a:lnSpc>
              <a:spcAft>
                <a:spcPts val="600"/>
              </a:spcAft>
              <a:buNone/>
            </a:pPr>
            <a:r>
              <a:rPr lang="en-US" sz="2400" i="0" u="none" strike="noStrike" kern="1400">
                <a:ln>
                  <a:noFill/>
                </a:ln>
                <a:solidFill>
                  <a:srgbClr val="000000"/>
                </a:solidFill>
                <a:effectLst/>
                <a:latin typeface="Montserrat" panose="00000500000000000000" pitchFamily="2" charset="0"/>
                <a:ea typeface="+mn-ea"/>
                <a:cs typeface="+mn-cs"/>
              </a:rPr>
              <a:t>Special thanks to Mr. Mark Bruno for his support with hardware design and troubleshooting, which was instrumental to our progress.</a:t>
            </a:r>
          </a:p>
          <a:p>
            <a:endParaRPr lang="en-US" sz="2400"/>
          </a:p>
        </p:txBody>
      </p:sp>
      <p:sp>
        <p:nvSpPr>
          <p:cNvPr id="37" name="TextBox 36">
            <a:extLst>
              <a:ext uri="{FF2B5EF4-FFF2-40B4-BE49-F238E27FC236}">
                <a16:creationId xmlns:a16="http://schemas.microsoft.com/office/drawing/2014/main" id="{6315263E-A5B5-FCCF-1FA9-3C648558155D}"/>
              </a:ext>
            </a:extLst>
          </p:cNvPr>
          <p:cNvSpPr txBox="1"/>
          <p:nvPr/>
        </p:nvSpPr>
        <p:spPr>
          <a:xfrm>
            <a:off x="10400573" y="27711116"/>
            <a:ext cx="4299134" cy="954107"/>
          </a:xfrm>
          <a:prstGeom prst="rect">
            <a:avLst/>
          </a:prstGeom>
          <a:noFill/>
        </p:spPr>
        <p:txBody>
          <a:bodyPr wrap="square" rtlCol="0" anchor="ctr" anchorCtr="0">
            <a:spAutoFit/>
          </a:bodyPr>
          <a:lstStyle/>
          <a:p>
            <a:pPr algn="ctr"/>
            <a:r>
              <a:rPr lang="en-US" sz="2800">
                <a:latin typeface="Montserrat" panose="00000500000000000000" pitchFamily="2" charset="0"/>
              </a:rPr>
              <a:t>Blake Pearson</a:t>
            </a:r>
            <a:br>
              <a:rPr lang="en-US" sz="2800">
                <a:latin typeface="Montserrat" panose="00000500000000000000" pitchFamily="2" charset="0"/>
              </a:rPr>
            </a:br>
            <a:r>
              <a:rPr lang="en-US" sz="2800">
                <a:latin typeface="Montserrat" panose="00000500000000000000" pitchFamily="2" charset="0"/>
              </a:rPr>
              <a:t>Computer Engineer</a:t>
            </a:r>
          </a:p>
        </p:txBody>
      </p:sp>
      <p:sp>
        <p:nvSpPr>
          <p:cNvPr id="40" name="TextBox 39">
            <a:extLst>
              <a:ext uri="{FF2B5EF4-FFF2-40B4-BE49-F238E27FC236}">
                <a16:creationId xmlns:a16="http://schemas.microsoft.com/office/drawing/2014/main" id="{E880540A-BA4F-859C-FDF2-C69BF26A73E1}"/>
              </a:ext>
            </a:extLst>
          </p:cNvPr>
          <p:cNvSpPr txBox="1"/>
          <p:nvPr/>
        </p:nvSpPr>
        <p:spPr>
          <a:xfrm>
            <a:off x="33658219" y="27711116"/>
            <a:ext cx="4299134" cy="954107"/>
          </a:xfrm>
          <a:prstGeom prst="rect">
            <a:avLst/>
          </a:prstGeom>
          <a:noFill/>
        </p:spPr>
        <p:txBody>
          <a:bodyPr wrap="square" rtlCol="0" anchor="ctr" anchorCtr="0">
            <a:spAutoFit/>
          </a:bodyPr>
          <a:lstStyle/>
          <a:p>
            <a:pPr algn="ctr"/>
            <a:r>
              <a:rPr lang="en-US" sz="2800">
                <a:latin typeface="Montserrat" panose="00000500000000000000" pitchFamily="2" charset="0"/>
              </a:rPr>
              <a:t>Prof. Barry Dorr</a:t>
            </a:r>
          </a:p>
          <a:p>
            <a:pPr algn="ctr"/>
            <a:r>
              <a:rPr lang="en-US" sz="2800">
                <a:latin typeface="Montserrat" panose="00000500000000000000" pitchFamily="2" charset="0"/>
              </a:rPr>
              <a:t>Advisor</a:t>
            </a:r>
          </a:p>
        </p:txBody>
      </p:sp>
      <p:sp>
        <p:nvSpPr>
          <p:cNvPr id="41" name="TextBox 40">
            <a:extLst>
              <a:ext uri="{FF2B5EF4-FFF2-40B4-BE49-F238E27FC236}">
                <a16:creationId xmlns:a16="http://schemas.microsoft.com/office/drawing/2014/main" id="{7969B15F-86EE-78AF-2FB9-5ADA95A643C6}"/>
              </a:ext>
            </a:extLst>
          </p:cNvPr>
          <p:cNvSpPr txBox="1"/>
          <p:nvPr/>
        </p:nvSpPr>
        <p:spPr>
          <a:xfrm>
            <a:off x="14276847" y="27711116"/>
            <a:ext cx="4299134" cy="954107"/>
          </a:xfrm>
          <a:prstGeom prst="rect">
            <a:avLst/>
          </a:prstGeom>
          <a:noFill/>
        </p:spPr>
        <p:txBody>
          <a:bodyPr wrap="square" rtlCol="0" anchor="ctr" anchorCtr="0">
            <a:spAutoFit/>
          </a:bodyPr>
          <a:lstStyle/>
          <a:p>
            <a:pPr algn="ctr"/>
            <a:r>
              <a:rPr lang="en-US" sz="2800">
                <a:latin typeface="Montserrat" panose="00000500000000000000" pitchFamily="2" charset="0"/>
              </a:rPr>
              <a:t>Noah Marosok</a:t>
            </a:r>
            <a:br>
              <a:rPr lang="en-US" sz="2800">
                <a:latin typeface="Montserrat" panose="00000500000000000000" pitchFamily="2" charset="0"/>
              </a:rPr>
            </a:br>
            <a:r>
              <a:rPr lang="en-US" sz="2800">
                <a:latin typeface="Montserrat" panose="00000500000000000000" pitchFamily="2" charset="0"/>
              </a:rPr>
              <a:t>Computer Engineer</a:t>
            </a:r>
          </a:p>
        </p:txBody>
      </p:sp>
      <p:sp>
        <p:nvSpPr>
          <p:cNvPr id="42" name="TextBox 41">
            <a:extLst>
              <a:ext uri="{FF2B5EF4-FFF2-40B4-BE49-F238E27FC236}">
                <a16:creationId xmlns:a16="http://schemas.microsoft.com/office/drawing/2014/main" id="{50B0FD3D-461E-C7F1-2063-A8DCFD43F322}"/>
              </a:ext>
            </a:extLst>
          </p:cNvPr>
          <p:cNvSpPr txBox="1"/>
          <p:nvPr/>
        </p:nvSpPr>
        <p:spPr>
          <a:xfrm>
            <a:off x="18153121" y="27711116"/>
            <a:ext cx="4299134" cy="954107"/>
          </a:xfrm>
          <a:prstGeom prst="rect">
            <a:avLst/>
          </a:prstGeom>
          <a:noFill/>
        </p:spPr>
        <p:txBody>
          <a:bodyPr wrap="square" rtlCol="0" anchor="ctr" anchorCtr="0">
            <a:spAutoFit/>
          </a:bodyPr>
          <a:lstStyle/>
          <a:p>
            <a:pPr algn="ctr"/>
            <a:r>
              <a:rPr lang="en-US" sz="2800">
                <a:latin typeface="Montserrat" panose="00000500000000000000" pitchFamily="2" charset="0"/>
              </a:rPr>
              <a:t>Jayden Sumbillo</a:t>
            </a:r>
            <a:br>
              <a:rPr lang="en-US" sz="2800">
                <a:latin typeface="Montserrat" panose="00000500000000000000" pitchFamily="2" charset="0"/>
              </a:rPr>
            </a:br>
            <a:r>
              <a:rPr lang="en-US" sz="2800">
                <a:latin typeface="Montserrat" panose="00000500000000000000" pitchFamily="2" charset="0"/>
              </a:rPr>
              <a:t>Electrical Engineer</a:t>
            </a:r>
          </a:p>
        </p:txBody>
      </p:sp>
      <p:sp>
        <p:nvSpPr>
          <p:cNvPr id="43" name="TextBox 42">
            <a:extLst>
              <a:ext uri="{FF2B5EF4-FFF2-40B4-BE49-F238E27FC236}">
                <a16:creationId xmlns:a16="http://schemas.microsoft.com/office/drawing/2014/main" id="{4CA43034-5149-0282-0CAB-0D38CBCBC39D}"/>
              </a:ext>
            </a:extLst>
          </p:cNvPr>
          <p:cNvSpPr txBox="1"/>
          <p:nvPr/>
        </p:nvSpPr>
        <p:spPr>
          <a:xfrm>
            <a:off x="22056984" y="27711115"/>
            <a:ext cx="4299134" cy="954107"/>
          </a:xfrm>
          <a:prstGeom prst="rect">
            <a:avLst/>
          </a:prstGeom>
          <a:noFill/>
        </p:spPr>
        <p:txBody>
          <a:bodyPr wrap="square" rtlCol="0" anchor="ctr" anchorCtr="0">
            <a:spAutoFit/>
          </a:bodyPr>
          <a:lstStyle/>
          <a:p>
            <a:pPr algn="ctr"/>
            <a:r>
              <a:rPr lang="en-US" sz="2800">
                <a:latin typeface="Montserrat" panose="00000500000000000000" pitchFamily="2" charset="0"/>
              </a:rPr>
              <a:t>Kelly Hubbard</a:t>
            </a:r>
            <a:br>
              <a:rPr lang="en-US" sz="2800">
                <a:latin typeface="Montserrat" panose="00000500000000000000" pitchFamily="2" charset="0"/>
              </a:rPr>
            </a:br>
            <a:r>
              <a:rPr lang="en-US" sz="2800">
                <a:latin typeface="Montserrat" panose="00000500000000000000" pitchFamily="2" charset="0"/>
              </a:rPr>
              <a:t>Electrical Engineer</a:t>
            </a:r>
          </a:p>
        </p:txBody>
      </p:sp>
      <p:sp>
        <p:nvSpPr>
          <p:cNvPr id="44" name="TextBox 43">
            <a:extLst>
              <a:ext uri="{FF2B5EF4-FFF2-40B4-BE49-F238E27FC236}">
                <a16:creationId xmlns:a16="http://schemas.microsoft.com/office/drawing/2014/main" id="{25BE1364-384A-16BE-AA50-FD54BE434C69}"/>
              </a:ext>
            </a:extLst>
          </p:cNvPr>
          <p:cNvSpPr txBox="1"/>
          <p:nvPr/>
        </p:nvSpPr>
        <p:spPr>
          <a:xfrm>
            <a:off x="25905669" y="27711115"/>
            <a:ext cx="4299134" cy="954107"/>
          </a:xfrm>
          <a:prstGeom prst="rect">
            <a:avLst/>
          </a:prstGeom>
          <a:noFill/>
        </p:spPr>
        <p:txBody>
          <a:bodyPr wrap="square" rtlCol="0" anchor="ctr" anchorCtr="0">
            <a:spAutoFit/>
          </a:bodyPr>
          <a:lstStyle/>
          <a:p>
            <a:pPr algn="ctr"/>
            <a:r>
              <a:rPr lang="en-US" sz="2800">
                <a:latin typeface="Montserrat" panose="00000500000000000000" pitchFamily="2" charset="0"/>
              </a:rPr>
              <a:t>Kirk Young</a:t>
            </a:r>
            <a:br>
              <a:rPr lang="en-US" sz="2800">
                <a:latin typeface="Montserrat" panose="00000500000000000000" pitchFamily="2" charset="0"/>
              </a:rPr>
            </a:br>
            <a:r>
              <a:rPr lang="en-US" sz="2800">
                <a:latin typeface="Montserrat" panose="00000500000000000000" pitchFamily="2" charset="0"/>
              </a:rPr>
              <a:t>Electrical Engineer</a:t>
            </a:r>
          </a:p>
        </p:txBody>
      </p:sp>
      <p:sp>
        <p:nvSpPr>
          <p:cNvPr id="45" name="TextBox 44">
            <a:extLst>
              <a:ext uri="{FF2B5EF4-FFF2-40B4-BE49-F238E27FC236}">
                <a16:creationId xmlns:a16="http://schemas.microsoft.com/office/drawing/2014/main" id="{5C5C4E08-C919-7AE0-D35C-8991DA1A4447}"/>
              </a:ext>
            </a:extLst>
          </p:cNvPr>
          <p:cNvSpPr txBox="1"/>
          <p:nvPr/>
        </p:nvSpPr>
        <p:spPr>
          <a:xfrm>
            <a:off x="29781944" y="27711115"/>
            <a:ext cx="4299134" cy="954107"/>
          </a:xfrm>
          <a:prstGeom prst="rect">
            <a:avLst/>
          </a:prstGeom>
          <a:noFill/>
        </p:spPr>
        <p:txBody>
          <a:bodyPr wrap="square" rtlCol="0" anchor="ctr" anchorCtr="0">
            <a:spAutoFit/>
          </a:bodyPr>
          <a:lstStyle/>
          <a:p>
            <a:pPr algn="ctr"/>
            <a:r>
              <a:rPr lang="en-US" sz="2800">
                <a:latin typeface="Montserrat" panose="00000500000000000000" pitchFamily="2" charset="0"/>
              </a:rPr>
              <a:t>Dr. Hakan </a:t>
            </a:r>
            <a:r>
              <a:rPr lang="en-US" sz="2800" err="1">
                <a:latin typeface="Montserrat" panose="00000500000000000000" pitchFamily="2" charset="0"/>
              </a:rPr>
              <a:t>T</a:t>
            </a:r>
            <a:r>
              <a:rPr lang="en-US" sz="2800" kern="1400" err="1">
                <a:solidFill>
                  <a:srgbClr val="000000"/>
                </a:solidFill>
                <a:latin typeface="Montserrat" panose="00000500000000000000" pitchFamily="2" charset="0"/>
              </a:rPr>
              <a:t>ö</a:t>
            </a:r>
            <a:r>
              <a:rPr lang="en-US" sz="2800" err="1">
                <a:latin typeface="Montserrat" panose="00000500000000000000" pitchFamily="2" charset="0"/>
              </a:rPr>
              <a:t>reyin</a:t>
            </a:r>
            <a:br>
              <a:rPr lang="en-US" sz="2800">
                <a:latin typeface="Montserrat" panose="00000500000000000000" pitchFamily="2" charset="0"/>
              </a:rPr>
            </a:br>
            <a:r>
              <a:rPr lang="en-US" sz="2800">
                <a:latin typeface="Montserrat" panose="00000500000000000000" pitchFamily="2" charset="0"/>
              </a:rPr>
              <a:t>PI &amp; Advisor</a:t>
            </a:r>
          </a:p>
        </p:txBody>
      </p:sp>
      <p:sp>
        <p:nvSpPr>
          <p:cNvPr id="46" name="TextBox 45">
            <a:extLst>
              <a:ext uri="{FF2B5EF4-FFF2-40B4-BE49-F238E27FC236}">
                <a16:creationId xmlns:a16="http://schemas.microsoft.com/office/drawing/2014/main" id="{4284BFF3-AD43-F3CA-5A24-2FCCD1777CFC}"/>
              </a:ext>
            </a:extLst>
          </p:cNvPr>
          <p:cNvSpPr txBox="1"/>
          <p:nvPr/>
        </p:nvSpPr>
        <p:spPr>
          <a:xfrm>
            <a:off x="634754" y="23053484"/>
            <a:ext cx="9197981" cy="1303596"/>
          </a:xfrm>
          <a:prstGeom prst="rect">
            <a:avLst/>
          </a:prstGeom>
          <a:noFill/>
        </p:spPr>
        <p:txBody>
          <a:bodyPr wrap="square" rtlCol="0" anchor="ctr" anchorCtr="0">
            <a:noAutofit/>
          </a:bodyPr>
          <a:lstStyle/>
          <a:p>
            <a:pPr algn="ctr"/>
            <a:r>
              <a:rPr kumimoji="0" lang="en-US" sz="4400" b="0" i="0" u="none" strike="noStrike" kern="1400" cap="none" spc="0" normalizeH="0" baseline="0" noProof="0">
                <a:ln>
                  <a:noFill/>
                </a:ln>
                <a:solidFill>
                  <a:srgbClr val="000000"/>
                </a:solidFill>
                <a:effectLst/>
                <a:uLnTx/>
                <a:uFillTx/>
                <a:latin typeface="Montserrat SemiBold"/>
                <a:ea typeface="+mn-ea"/>
                <a:cs typeface="+mn-cs"/>
              </a:rPr>
              <a:t>Acknowledgements</a:t>
            </a:r>
            <a:endParaRPr lang="en-US"/>
          </a:p>
        </p:txBody>
      </p:sp>
      <p:sp>
        <p:nvSpPr>
          <p:cNvPr id="47" name="TextBox 46">
            <a:extLst>
              <a:ext uri="{FF2B5EF4-FFF2-40B4-BE49-F238E27FC236}">
                <a16:creationId xmlns:a16="http://schemas.microsoft.com/office/drawing/2014/main" id="{A39CBA4C-0B8C-93F3-D05B-2198229B22E8}"/>
              </a:ext>
            </a:extLst>
          </p:cNvPr>
          <p:cNvSpPr txBox="1"/>
          <p:nvPr/>
        </p:nvSpPr>
        <p:spPr>
          <a:xfrm>
            <a:off x="739000" y="15705397"/>
            <a:ext cx="8941781" cy="6894319"/>
          </a:xfrm>
          <a:prstGeom prst="rect">
            <a:avLst/>
          </a:prstGeom>
          <a:noFill/>
        </p:spPr>
        <p:txBody>
          <a:bodyPr wrap="square" lIns="91440" tIns="45720" rIns="91440" bIns="45720" rtlCol="0" anchor="t">
            <a:noAutofit/>
          </a:bodyPr>
          <a:lstStyle/>
          <a:p>
            <a:r>
              <a:rPr lang="en-US" sz="2800" b="1">
                <a:latin typeface="Montserrat"/>
              </a:rPr>
              <a:t>Challenges:</a:t>
            </a:r>
          </a:p>
          <a:p>
            <a:r>
              <a:rPr lang="en-US" sz="2800">
                <a:latin typeface="Montserrat"/>
              </a:rPr>
              <a:t>In the human body, muscles are controlled by weak EMG signals. EMG signals are voltages generated by the muscle fiber electrical activity. Though surface measurements of these signals are less invasive for the patient, they present uniquely difficult issues for signal integrity and noise robustness in measurement. Additionally, human skin presents unique issues in shifting both signal strength, and impedance between signal source and electrode over time.</a:t>
            </a:r>
            <a:endParaRPr lang="en-US" sz="2800">
              <a:latin typeface="Montserrat" panose="00000500000000000000" pitchFamily="2" charset="0"/>
            </a:endParaRPr>
          </a:p>
          <a:p>
            <a:endParaRPr lang="en-US" sz="2800">
              <a:latin typeface="Montserrat"/>
            </a:endParaRPr>
          </a:p>
          <a:p>
            <a:endParaRPr lang="en-US" sz="2800">
              <a:latin typeface="Montserrat"/>
            </a:endParaRPr>
          </a:p>
        </p:txBody>
      </p:sp>
      <p:pic>
        <p:nvPicPr>
          <p:cNvPr id="49" name="Picture 48" descr="A green circuit board with many small chips&#10;&#10;AI-generated content may be incorrect.">
            <a:extLst>
              <a:ext uri="{FF2B5EF4-FFF2-40B4-BE49-F238E27FC236}">
                <a16:creationId xmlns:a16="http://schemas.microsoft.com/office/drawing/2014/main" id="{0FEE3FF5-4A7A-32F1-6C17-16214B43AEBF}"/>
              </a:ext>
            </a:extLst>
          </p:cNvPr>
          <p:cNvPicPr>
            <a:picLocks noChangeAspect="1"/>
          </p:cNvPicPr>
          <p:nvPr/>
        </p:nvPicPr>
        <p:blipFill>
          <a:blip r:embed="rId12">
            <a:extLst>
              <a:ext uri="{28A0092B-C50C-407E-A947-70E740481C1C}">
                <a14:useLocalDpi xmlns:a14="http://schemas.microsoft.com/office/drawing/2010/main" val="0"/>
              </a:ext>
            </a:extLst>
          </a:blip>
          <a:srcRect l="3683" t="2400" r="4350" b="2311"/>
          <a:stretch/>
        </p:blipFill>
        <p:spPr>
          <a:xfrm rot="16200000">
            <a:off x="29081444" y="5601190"/>
            <a:ext cx="7340764" cy="8976408"/>
          </a:xfrm>
          <a:prstGeom prst="rect">
            <a:avLst/>
          </a:prstGeom>
        </p:spPr>
      </p:pic>
      <p:pic>
        <p:nvPicPr>
          <p:cNvPr id="51" name="Picture 50">
            <a:extLst>
              <a:ext uri="{FF2B5EF4-FFF2-40B4-BE49-F238E27FC236}">
                <a16:creationId xmlns:a16="http://schemas.microsoft.com/office/drawing/2014/main" id="{68190A79-7B8C-CB93-341C-6C6E9F936043}"/>
              </a:ext>
            </a:extLst>
          </p:cNvPr>
          <p:cNvPicPr>
            <a:picLocks noChangeAspect="1"/>
          </p:cNvPicPr>
          <p:nvPr/>
        </p:nvPicPr>
        <p:blipFill>
          <a:blip r:embed="rId13"/>
          <a:stretch>
            <a:fillRect/>
          </a:stretch>
        </p:blipFill>
        <p:spPr>
          <a:xfrm>
            <a:off x="13364515" y="6385180"/>
            <a:ext cx="10422932" cy="7619768"/>
          </a:xfrm>
          <a:prstGeom prst="rect">
            <a:avLst/>
          </a:prstGeom>
        </p:spPr>
      </p:pic>
      <p:pic>
        <p:nvPicPr>
          <p:cNvPr id="1036" name="Picture 12">
            <a:extLst>
              <a:ext uri="{FF2B5EF4-FFF2-40B4-BE49-F238E27FC236}">
                <a16:creationId xmlns:a16="http://schemas.microsoft.com/office/drawing/2014/main" id="{2919BF33-6411-694F-3725-8C8C0E05AA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368955" y="15909979"/>
            <a:ext cx="2825978" cy="66043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15F7DA21-D5EB-6575-BCB7-259523F8AAFF}"/>
              </a:ext>
            </a:extLst>
          </p:cNvPr>
          <p:cNvPicPr>
            <a:picLocks noChangeAspect="1"/>
          </p:cNvPicPr>
          <p:nvPr/>
        </p:nvPicPr>
        <p:blipFill>
          <a:blip r:embed="rId15"/>
          <a:stretch>
            <a:fillRect/>
          </a:stretch>
        </p:blipFill>
        <p:spPr>
          <a:xfrm>
            <a:off x="31447806" y="16894223"/>
            <a:ext cx="5935747" cy="4093056"/>
          </a:xfrm>
          <a:prstGeom prst="rect">
            <a:avLst/>
          </a:prstGeom>
        </p:spPr>
      </p:pic>
      <p:sp>
        <p:nvSpPr>
          <p:cNvPr id="55" name="TextBox 54">
            <a:extLst>
              <a:ext uri="{FF2B5EF4-FFF2-40B4-BE49-F238E27FC236}">
                <a16:creationId xmlns:a16="http://schemas.microsoft.com/office/drawing/2014/main" id="{6B87DED7-7C41-F5DD-788A-FF606BB6F8EF}"/>
              </a:ext>
            </a:extLst>
          </p:cNvPr>
          <p:cNvSpPr txBox="1"/>
          <p:nvPr/>
        </p:nvSpPr>
        <p:spPr>
          <a:xfrm>
            <a:off x="31532292" y="16800586"/>
            <a:ext cx="5935747" cy="523220"/>
          </a:xfrm>
          <a:prstGeom prst="rect">
            <a:avLst/>
          </a:prstGeom>
          <a:noFill/>
        </p:spPr>
        <p:txBody>
          <a:bodyPr wrap="square" rtlCol="0">
            <a:spAutoFit/>
          </a:bodyPr>
          <a:lstStyle/>
          <a:p>
            <a:pPr algn="ctr"/>
            <a:r>
              <a:rPr lang="en-US" sz="2800" b="1" err="1">
                <a:latin typeface="Montserrat" panose="00000500000000000000" pitchFamily="2" charset="0"/>
              </a:rPr>
              <a:t>TinyML</a:t>
            </a:r>
            <a:r>
              <a:rPr lang="en-US" sz="2800" b="1">
                <a:latin typeface="Montserrat" panose="00000500000000000000" pitchFamily="2" charset="0"/>
              </a:rPr>
              <a:t> Embedded Statistics</a:t>
            </a:r>
          </a:p>
        </p:txBody>
      </p:sp>
      <p:sp>
        <p:nvSpPr>
          <p:cNvPr id="56" name="TextBox 55">
            <a:extLst>
              <a:ext uri="{FF2B5EF4-FFF2-40B4-BE49-F238E27FC236}">
                <a16:creationId xmlns:a16="http://schemas.microsoft.com/office/drawing/2014/main" id="{69FF8921-78AB-B484-AAEA-7F3B7C9DF6F7}"/>
              </a:ext>
            </a:extLst>
          </p:cNvPr>
          <p:cNvSpPr txBox="1"/>
          <p:nvPr/>
        </p:nvSpPr>
        <p:spPr>
          <a:xfrm>
            <a:off x="31522248" y="20987279"/>
            <a:ext cx="5935747" cy="523220"/>
          </a:xfrm>
          <a:prstGeom prst="rect">
            <a:avLst/>
          </a:prstGeom>
          <a:noFill/>
        </p:spPr>
        <p:txBody>
          <a:bodyPr wrap="square" rtlCol="0">
            <a:spAutoFit/>
          </a:bodyPr>
          <a:lstStyle/>
          <a:p>
            <a:pPr algn="ctr"/>
            <a:r>
              <a:rPr lang="en-US" sz="2800">
                <a:latin typeface="Montserrat" panose="00000500000000000000" pitchFamily="2" charset="0"/>
              </a:rPr>
              <a:t>For 3 Gesture Classification</a:t>
            </a:r>
          </a:p>
        </p:txBody>
      </p:sp>
      <p:pic>
        <p:nvPicPr>
          <p:cNvPr id="2" name="Picture 1" descr="A hand and a black line&#10;&#10;AI-generated content may be incorrect.">
            <a:extLst>
              <a:ext uri="{FF2B5EF4-FFF2-40B4-BE49-F238E27FC236}">
                <a16:creationId xmlns:a16="http://schemas.microsoft.com/office/drawing/2014/main" id="{CA7EE095-05BD-86FC-8F44-3837B971C7C3}"/>
              </a:ext>
            </a:extLst>
          </p:cNvPr>
          <p:cNvPicPr>
            <a:picLocks noChangeAspect="1"/>
          </p:cNvPicPr>
          <p:nvPr/>
        </p:nvPicPr>
        <p:blipFill>
          <a:blip r:embed="rId16"/>
          <a:stretch>
            <a:fillRect/>
          </a:stretch>
        </p:blipFill>
        <p:spPr>
          <a:xfrm>
            <a:off x="430653" y="20765133"/>
            <a:ext cx="9360964" cy="1819216"/>
          </a:xfrm>
          <a:prstGeom prst="rect">
            <a:avLst/>
          </a:prstGeom>
          <a:ln>
            <a:noFill/>
          </a:ln>
        </p:spPr>
      </p:pic>
      <p:pic>
        <p:nvPicPr>
          <p:cNvPr id="58" name="Picture 57">
            <a:extLst>
              <a:ext uri="{FF2B5EF4-FFF2-40B4-BE49-F238E27FC236}">
                <a16:creationId xmlns:a16="http://schemas.microsoft.com/office/drawing/2014/main" id="{EED34B13-C06B-85DB-307B-1F0D89D5AF46}"/>
              </a:ext>
            </a:extLst>
          </p:cNvPr>
          <p:cNvPicPr>
            <a:picLocks noChangeAspect="1"/>
          </p:cNvPicPr>
          <p:nvPr/>
        </p:nvPicPr>
        <p:blipFill>
          <a:blip r:embed="rId17"/>
          <a:stretch>
            <a:fillRect/>
          </a:stretch>
        </p:blipFill>
        <p:spPr>
          <a:xfrm>
            <a:off x="17633544" y="16088068"/>
            <a:ext cx="9163454" cy="5512675"/>
          </a:xfrm>
          <a:prstGeom prst="rect">
            <a:avLst/>
          </a:prstGeom>
        </p:spPr>
      </p:pic>
      <p:pic>
        <p:nvPicPr>
          <p:cNvPr id="60" name="Picture 59">
            <a:extLst>
              <a:ext uri="{FF2B5EF4-FFF2-40B4-BE49-F238E27FC236}">
                <a16:creationId xmlns:a16="http://schemas.microsoft.com/office/drawing/2014/main" id="{5DAC4800-81DA-E499-7C23-905F8BE589A7}"/>
              </a:ext>
            </a:extLst>
          </p:cNvPr>
          <p:cNvPicPr>
            <a:picLocks noChangeAspect="1"/>
          </p:cNvPicPr>
          <p:nvPr/>
        </p:nvPicPr>
        <p:blipFill>
          <a:blip r:embed="rId18"/>
          <a:stretch>
            <a:fillRect/>
          </a:stretch>
        </p:blipFill>
        <p:spPr>
          <a:xfrm>
            <a:off x="14216369" y="16367065"/>
            <a:ext cx="3038675" cy="2275828"/>
          </a:xfrm>
          <a:prstGeom prst="rect">
            <a:avLst/>
          </a:prstGeom>
        </p:spPr>
      </p:pic>
      <p:pic>
        <p:nvPicPr>
          <p:cNvPr id="62" name="Picture 61">
            <a:extLst>
              <a:ext uri="{FF2B5EF4-FFF2-40B4-BE49-F238E27FC236}">
                <a16:creationId xmlns:a16="http://schemas.microsoft.com/office/drawing/2014/main" id="{5C162C83-1176-0F2B-FA8E-46A06C778A5B}"/>
              </a:ext>
            </a:extLst>
          </p:cNvPr>
          <p:cNvPicPr>
            <a:picLocks noChangeAspect="1"/>
          </p:cNvPicPr>
          <p:nvPr/>
        </p:nvPicPr>
        <p:blipFill>
          <a:blip r:embed="rId19"/>
          <a:stretch>
            <a:fillRect/>
          </a:stretch>
        </p:blipFill>
        <p:spPr>
          <a:xfrm>
            <a:off x="12680662" y="18832370"/>
            <a:ext cx="2803443" cy="2275828"/>
          </a:xfrm>
          <a:prstGeom prst="rect">
            <a:avLst/>
          </a:prstGeom>
        </p:spPr>
      </p:pic>
      <p:pic>
        <p:nvPicPr>
          <p:cNvPr id="1024" name="Picture 1023">
            <a:extLst>
              <a:ext uri="{FF2B5EF4-FFF2-40B4-BE49-F238E27FC236}">
                <a16:creationId xmlns:a16="http://schemas.microsoft.com/office/drawing/2014/main" id="{7920C762-767D-27E5-EDC5-6D3F2B0CAA8C}"/>
              </a:ext>
            </a:extLst>
          </p:cNvPr>
          <p:cNvPicPr>
            <a:picLocks noChangeAspect="1"/>
          </p:cNvPicPr>
          <p:nvPr/>
        </p:nvPicPr>
        <p:blipFill>
          <a:blip r:embed="rId20"/>
          <a:stretch>
            <a:fillRect/>
          </a:stretch>
        </p:blipFill>
        <p:spPr>
          <a:xfrm>
            <a:off x="10984750" y="16367065"/>
            <a:ext cx="3062939" cy="2272503"/>
          </a:xfrm>
          <a:prstGeom prst="rect">
            <a:avLst/>
          </a:prstGeom>
        </p:spPr>
      </p:pic>
      <p:sp>
        <p:nvSpPr>
          <p:cNvPr id="1025" name="TextBox 1024">
            <a:extLst>
              <a:ext uri="{FF2B5EF4-FFF2-40B4-BE49-F238E27FC236}">
                <a16:creationId xmlns:a16="http://schemas.microsoft.com/office/drawing/2014/main" id="{929DDC36-DE34-7130-33AA-14E810DD8F1E}"/>
              </a:ext>
            </a:extLst>
          </p:cNvPr>
          <p:cNvSpPr txBox="1"/>
          <p:nvPr/>
        </p:nvSpPr>
        <p:spPr>
          <a:xfrm>
            <a:off x="17744380" y="21674741"/>
            <a:ext cx="8941781" cy="954107"/>
          </a:xfrm>
          <a:prstGeom prst="rect">
            <a:avLst/>
          </a:prstGeom>
          <a:noFill/>
        </p:spPr>
        <p:txBody>
          <a:bodyPr wrap="square" rtlCol="0">
            <a:spAutoFit/>
          </a:bodyPr>
          <a:lstStyle/>
          <a:p>
            <a:pPr algn="ctr"/>
            <a:r>
              <a:rPr lang="en-US" sz="2800" b="1">
                <a:latin typeface="Montserrat" panose="00000500000000000000" pitchFamily="2" charset="0"/>
              </a:rPr>
              <a:t>Live sEMG Data from the 4 Channels</a:t>
            </a:r>
            <a:br>
              <a:rPr lang="en-US" sz="2800" b="1">
                <a:latin typeface="Montserrat" panose="00000500000000000000" pitchFamily="2" charset="0"/>
              </a:rPr>
            </a:br>
            <a:r>
              <a:rPr lang="en-US" sz="2800">
                <a:latin typeface="Montserrat" panose="00000500000000000000" pitchFamily="2" charset="0"/>
              </a:rPr>
              <a:t>(when performing wrist flexion)</a:t>
            </a:r>
            <a:endParaRPr lang="en-US" sz="2800" b="1">
              <a:latin typeface="Montserrat" panose="00000500000000000000" pitchFamily="2" charset="0"/>
            </a:endParaRPr>
          </a:p>
        </p:txBody>
      </p:sp>
      <p:sp>
        <p:nvSpPr>
          <p:cNvPr id="1027" name="TextBox 1026">
            <a:extLst>
              <a:ext uri="{FF2B5EF4-FFF2-40B4-BE49-F238E27FC236}">
                <a16:creationId xmlns:a16="http://schemas.microsoft.com/office/drawing/2014/main" id="{5F42E2F3-9604-29C0-A03B-E997A49725B9}"/>
              </a:ext>
            </a:extLst>
          </p:cNvPr>
          <p:cNvSpPr txBox="1"/>
          <p:nvPr/>
        </p:nvSpPr>
        <p:spPr>
          <a:xfrm>
            <a:off x="11322605" y="21674741"/>
            <a:ext cx="5904659" cy="523220"/>
          </a:xfrm>
          <a:prstGeom prst="rect">
            <a:avLst/>
          </a:prstGeom>
          <a:noFill/>
        </p:spPr>
        <p:txBody>
          <a:bodyPr wrap="square" rtlCol="0">
            <a:spAutoFit/>
          </a:bodyPr>
          <a:lstStyle/>
          <a:p>
            <a:pPr algn="ctr"/>
            <a:r>
              <a:rPr lang="en-US" sz="2800" b="1">
                <a:latin typeface="Montserrat" panose="00000500000000000000" pitchFamily="2" charset="0"/>
              </a:rPr>
              <a:t>Movements Classified</a:t>
            </a:r>
          </a:p>
        </p:txBody>
      </p:sp>
      <p:sp>
        <p:nvSpPr>
          <p:cNvPr id="3" name="TextBox 2">
            <a:extLst>
              <a:ext uri="{FF2B5EF4-FFF2-40B4-BE49-F238E27FC236}">
                <a16:creationId xmlns:a16="http://schemas.microsoft.com/office/drawing/2014/main" id="{686181A6-F335-59F9-279E-6959C407B2E6}"/>
              </a:ext>
            </a:extLst>
          </p:cNvPr>
          <p:cNvSpPr txBox="1"/>
          <p:nvPr/>
        </p:nvSpPr>
        <p:spPr>
          <a:xfrm>
            <a:off x="35450359" y="28785611"/>
            <a:ext cx="2748700" cy="523220"/>
          </a:xfrm>
          <a:prstGeom prst="rect">
            <a:avLst/>
          </a:prstGeom>
          <a:noFill/>
        </p:spPr>
        <p:txBody>
          <a:bodyPr wrap="square" rtlCol="0">
            <a:spAutoFit/>
          </a:bodyPr>
          <a:lstStyle/>
          <a:p>
            <a:r>
              <a:rPr lang="en-US" sz="2800" b="1">
                <a:solidFill>
                  <a:schemeClr val="bg1"/>
                </a:solidFill>
                <a:latin typeface="Montserrat" panose="00000500000000000000" pitchFamily="2" charset="0"/>
              </a:rPr>
              <a:t>SPRING 2025</a:t>
            </a:r>
          </a:p>
        </p:txBody>
      </p:sp>
    </p:spTree>
    <p:extLst>
      <p:ext uri="{BB962C8B-B14F-4D97-AF65-F5344CB8AC3E}">
        <p14:creationId xmlns:p14="http://schemas.microsoft.com/office/powerpoint/2010/main" val="36152649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5427F1011D029498C9FD36ACD3D4E96" ma:contentTypeVersion="15" ma:contentTypeDescription="Create a new document." ma:contentTypeScope="" ma:versionID="d112eb921c019d08db79fd6ee9a03859">
  <xsd:schema xmlns:xsd="http://www.w3.org/2001/XMLSchema" xmlns:xs="http://www.w3.org/2001/XMLSchema" xmlns:p="http://schemas.microsoft.com/office/2006/metadata/properties" xmlns:ns3="f3b1b0a4-6bb8-40e9-8cb0-d06def9f4679" xmlns:ns4="ded8e1bd-cb2a-4151-a537-7536614dbc90" targetNamespace="http://schemas.microsoft.com/office/2006/metadata/properties" ma:root="true" ma:fieldsID="5c9362c42d48fbcb9b86b219e3fea1bf" ns3:_="" ns4:_="">
    <xsd:import namespace="f3b1b0a4-6bb8-40e9-8cb0-d06def9f4679"/>
    <xsd:import namespace="ded8e1bd-cb2a-4151-a537-7536614dbc9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_activity" minOccurs="0"/>
                <xsd:element ref="ns4:SharedWithUsers" minOccurs="0"/>
                <xsd:element ref="ns4:SharedWithDetails" minOccurs="0"/>
                <xsd:element ref="ns4:SharingHintHash" minOccurs="0"/>
                <xsd:element ref="ns3:MediaServiceSearchProperties"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b1b0a4-6bb8-40e9-8cb0-d06def9f46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ed8e1bd-cb2a-4151-a537-7536614dbc90"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f3b1b0a4-6bb8-40e9-8cb0-d06def9f4679" xsi:nil="true"/>
  </documentManagement>
</p:properties>
</file>

<file path=customXml/itemProps1.xml><?xml version="1.0" encoding="utf-8"?>
<ds:datastoreItem xmlns:ds="http://schemas.openxmlformats.org/officeDocument/2006/customXml" ds:itemID="{D8A11E56-F6BD-48DC-A208-CF905CBB4FCF}">
  <ds:schemaRefs>
    <ds:schemaRef ds:uri="http://schemas.microsoft.com/sharepoint/v3/contenttype/forms"/>
  </ds:schemaRefs>
</ds:datastoreItem>
</file>

<file path=customXml/itemProps2.xml><?xml version="1.0" encoding="utf-8"?>
<ds:datastoreItem xmlns:ds="http://schemas.openxmlformats.org/officeDocument/2006/customXml" ds:itemID="{F2E72D93-2640-4AC1-9D92-0B511AFEDA88}">
  <ds:schemaRefs>
    <ds:schemaRef ds:uri="ded8e1bd-cb2a-4151-a537-7536614dbc90"/>
    <ds:schemaRef ds:uri="f3b1b0a4-6bb8-40e9-8cb0-d06def9f467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A80230B-F948-4138-9C12-8EA48A77ADB0}">
  <ds:schemaRefs>
    <ds:schemaRef ds:uri="f3b1b0a4-6bb8-40e9-8cb0-d06def9f4679"/>
    <ds:schemaRef ds:uri="http://schemas.microsoft.com/office/2006/metadata/properties"/>
    <ds:schemaRef ds:uri="http://purl.org/dc/terms/"/>
    <ds:schemaRef ds:uri="http://schemas.microsoft.com/office/2006/documentManagement/types"/>
    <ds:schemaRef ds:uri="ded8e1bd-cb2a-4151-a537-7536614dbc90"/>
    <ds:schemaRef ds:uri="http://purl.org/dc/elements/1.1/"/>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1</TotalTime>
  <Words>357</Words>
  <Application>Microsoft Office PowerPoint</Application>
  <PresentationFormat>Custom</PresentationFormat>
  <Paragraphs>29</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Aptos</vt:lpstr>
      <vt:lpstr>Aptos Display</vt:lpstr>
      <vt:lpstr>Arial</vt:lpstr>
      <vt:lpstr>Montserrat</vt:lpstr>
      <vt:lpstr>Montserrat ExtraBold</vt:lpstr>
      <vt:lpstr>Montserrat SemiBold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Blake Pearson</dc:creator>
  <cp:lastModifiedBy>Blake Pearson</cp:lastModifiedBy>
  <cp:revision>2</cp:revision>
  <dcterms:created xsi:type="dcterms:W3CDTF">2025-04-06T20:56:37Z</dcterms:created>
  <dcterms:modified xsi:type="dcterms:W3CDTF">2025-04-18T07:14:34Z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0x01010055427F1011D029498C9FD36ACD3D4E96</vt:lpwstr>
  </property>
</Properties>
</file>